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7" r:id="rId1"/>
  </p:sldMasterIdLst>
  <p:sldIdLst>
    <p:sldId id="259" r:id="rId2"/>
  </p:sldIdLst>
  <p:sldSz cx="42808525" cy="30279975"/>
  <p:notesSz cx="9144000" cy="6858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396875" indent="60325"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793750" indent="12065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190625" indent="180975"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587500" indent="2413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0111">
          <p15:clr>
            <a:srgbClr val="A4A3A4"/>
          </p15:clr>
        </p15:guide>
        <p15:guide id="2" pos="134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82F25"/>
    <a:srgbClr val="A09E6E"/>
    <a:srgbClr val="CCCC99"/>
    <a:srgbClr val="E0FF85"/>
    <a:srgbClr val="65AA3E"/>
    <a:srgbClr val="6699FF"/>
    <a:srgbClr val="00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snapToGrid="0">
      <p:cViewPr>
        <p:scale>
          <a:sx n="20" d="100"/>
          <a:sy n="20" d="100"/>
        </p:scale>
        <p:origin x="-1362" y="-72"/>
      </p:cViewPr>
      <p:guideLst>
        <p:guide orient="horz" pos="10111"/>
        <p:guide pos="1348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ableStyles" Target="tableStyles.xml" /><Relationship Id="rId5" Type="http://schemas.openxmlformats.org/officeDocument/2006/relationships/theme" Target="theme/theme1.xml" /><Relationship Id="rId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69107F-4526-5CB5-C309-E8E3025F8BBC}"/>
              </a:ext>
            </a:extLst>
          </p:cNvPr>
          <p:cNvSpPr>
            <a:spLocks noGrp="1"/>
          </p:cNvSpPr>
          <p:nvPr>
            <p:ph type="dt" sz="half" idx="10"/>
          </p:nvPr>
        </p:nvSpPr>
        <p:spPr/>
        <p:txBody>
          <a:bodyPr/>
          <a:lstStyle>
            <a:lvl1pPr>
              <a:defRPr/>
            </a:lvl1pPr>
          </a:lstStyle>
          <a:p>
            <a:pPr>
              <a:defRPr/>
            </a:pPr>
            <a:fld id="{E3986233-62FD-44EF-9C4F-4BA0252B9CCD}" type="datetimeFigureOut">
              <a:rPr lang="en-US"/>
              <a:pPr>
                <a:defRPr/>
              </a:pPr>
              <a:t>6/2/2024</a:t>
            </a:fld>
            <a:endParaRPr lang="en-CA"/>
          </a:p>
        </p:txBody>
      </p:sp>
      <p:sp>
        <p:nvSpPr>
          <p:cNvPr id="3" name="Footer Placeholder 4">
            <a:extLst>
              <a:ext uri="{FF2B5EF4-FFF2-40B4-BE49-F238E27FC236}">
                <a16:creationId xmlns:a16="http://schemas.microsoft.com/office/drawing/2014/main" id="{C4113AC8-E6C6-2C7D-DC55-003E5B16E3D5}"/>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AD04C24C-F97E-C154-A162-5E5179AD167A}"/>
              </a:ext>
            </a:extLst>
          </p:cNvPr>
          <p:cNvSpPr>
            <a:spLocks noGrp="1"/>
          </p:cNvSpPr>
          <p:nvPr>
            <p:ph type="sldNum" sz="quarter" idx="12"/>
          </p:nvPr>
        </p:nvSpPr>
        <p:spPr/>
        <p:txBody>
          <a:bodyPr/>
          <a:lstStyle>
            <a:lvl1pPr>
              <a:defRPr/>
            </a:lvl1pPr>
          </a:lstStyle>
          <a:p>
            <a:fld id="{3753A5ED-8CB2-43FD-99D0-0D5BBA933F03}" type="slidenum">
              <a:rPr lang="en-CA" altLang="en-US"/>
              <a:pPr/>
              <a:t>‹#›</a:t>
            </a:fld>
            <a:endParaRPr lang="en-CA" altLang="en-US"/>
          </a:p>
        </p:txBody>
      </p:sp>
    </p:spTree>
    <p:extLst>
      <p:ext uri="{BB962C8B-B14F-4D97-AF65-F5344CB8AC3E}">
        <p14:creationId xmlns:p14="http://schemas.microsoft.com/office/powerpoint/2010/main" val="6652021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86A4F9D-963B-533B-6194-8B1D0DEEA364}"/>
              </a:ext>
            </a:extLst>
          </p:cNvPr>
          <p:cNvSpPr>
            <a:spLocks noGrp="1"/>
          </p:cNvSpPr>
          <p:nvPr>
            <p:ph type="title"/>
          </p:nvPr>
        </p:nvSpPr>
        <p:spPr bwMode="auto">
          <a:xfrm>
            <a:off x="2139950" y="1212850"/>
            <a:ext cx="38528625"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99" tIns="208802" rIns="417599" bIns="208802"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BA21274-169F-17E6-7500-496489C04061}"/>
              </a:ext>
            </a:extLst>
          </p:cNvPr>
          <p:cNvSpPr>
            <a:spLocks noGrp="1"/>
          </p:cNvSpPr>
          <p:nvPr>
            <p:ph type="body" idx="1"/>
          </p:nvPr>
        </p:nvSpPr>
        <p:spPr bwMode="auto">
          <a:xfrm>
            <a:off x="2139950" y="7065963"/>
            <a:ext cx="38528625" cy="1998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99" tIns="208802" rIns="417599" bIns="2088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07F2DB2-3168-5871-CC7D-E2E3BAE5EFCA}"/>
              </a:ext>
            </a:extLst>
          </p:cNvPr>
          <p:cNvSpPr>
            <a:spLocks noGrp="1"/>
          </p:cNvSpPr>
          <p:nvPr>
            <p:ph type="dt" sz="half" idx="2"/>
          </p:nvPr>
        </p:nvSpPr>
        <p:spPr>
          <a:xfrm>
            <a:off x="2139950" y="28065413"/>
            <a:ext cx="9988550" cy="1611312"/>
          </a:xfrm>
          <a:prstGeom prst="rect">
            <a:avLst/>
          </a:prstGeom>
        </p:spPr>
        <p:txBody>
          <a:bodyPr vert="horz" lIns="417599" tIns="208802" rIns="417599" bIns="208802" rtlCol="0" anchor="ctr"/>
          <a:lstStyle>
            <a:lvl1pPr algn="l">
              <a:defRPr sz="5500">
                <a:solidFill>
                  <a:schemeClr val="tx1">
                    <a:tint val="75000"/>
                  </a:schemeClr>
                </a:solidFill>
                <a:latin typeface="Arial" charset="0"/>
                <a:cs typeface="Arial" charset="0"/>
              </a:defRPr>
            </a:lvl1pPr>
          </a:lstStyle>
          <a:p>
            <a:pPr>
              <a:defRPr/>
            </a:pPr>
            <a:fld id="{9D1FE691-7297-474D-A5E3-299F733431FB}" type="datetimeFigureOut">
              <a:rPr lang="en-US"/>
              <a:pPr>
                <a:defRPr/>
              </a:pPr>
              <a:t>6/2/2024</a:t>
            </a:fld>
            <a:endParaRPr lang="en-CA"/>
          </a:p>
        </p:txBody>
      </p:sp>
      <p:sp>
        <p:nvSpPr>
          <p:cNvPr id="5" name="Footer Placeholder 4">
            <a:extLst>
              <a:ext uri="{FF2B5EF4-FFF2-40B4-BE49-F238E27FC236}">
                <a16:creationId xmlns:a16="http://schemas.microsoft.com/office/drawing/2014/main" id="{5D1B2D83-4DB7-8E91-1DC4-62EADE59D8E4}"/>
              </a:ext>
            </a:extLst>
          </p:cNvPr>
          <p:cNvSpPr>
            <a:spLocks noGrp="1"/>
          </p:cNvSpPr>
          <p:nvPr>
            <p:ph type="ftr" sz="quarter" idx="3"/>
          </p:nvPr>
        </p:nvSpPr>
        <p:spPr>
          <a:xfrm>
            <a:off x="14625638" y="28065413"/>
            <a:ext cx="13557250" cy="1611312"/>
          </a:xfrm>
          <a:prstGeom prst="rect">
            <a:avLst/>
          </a:prstGeom>
        </p:spPr>
        <p:txBody>
          <a:bodyPr vert="horz" lIns="417599" tIns="208802" rIns="417599" bIns="208802" rtlCol="0" anchor="ctr"/>
          <a:lstStyle>
            <a:lvl1pPr algn="ctr">
              <a:defRPr sz="5500">
                <a:solidFill>
                  <a:schemeClr val="tx1">
                    <a:tint val="75000"/>
                  </a:schemeClr>
                </a:solidFill>
                <a:latin typeface="Arial" charset="0"/>
                <a:cs typeface="Arial" charset="0"/>
              </a:defRPr>
            </a:lvl1pPr>
          </a:lstStyle>
          <a:p>
            <a:pPr>
              <a:defRPr/>
            </a:pPr>
            <a:endParaRPr lang="en-CA"/>
          </a:p>
        </p:txBody>
      </p:sp>
      <p:sp>
        <p:nvSpPr>
          <p:cNvPr id="6" name="Slide Number Placeholder 5">
            <a:extLst>
              <a:ext uri="{FF2B5EF4-FFF2-40B4-BE49-F238E27FC236}">
                <a16:creationId xmlns:a16="http://schemas.microsoft.com/office/drawing/2014/main" id="{D9E2EC16-0636-226E-FA96-23BC3D61309D}"/>
              </a:ext>
            </a:extLst>
          </p:cNvPr>
          <p:cNvSpPr>
            <a:spLocks noGrp="1"/>
          </p:cNvSpPr>
          <p:nvPr>
            <p:ph type="sldNum" sz="quarter" idx="4"/>
          </p:nvPr>
        </p:nvSpPr>
        <p:spPr>
          <a:xfrm>
            <a:off x="30680025" y="28065413"/>
            <a:ext cx="9988550" cy="1611312"/>
          </a:xfrm>
          <a:prstGeom prst="rect">
            <a:avLst/>
          </a:prstGeom>
        </p:spPr>
        <p:txBody>
          <a:bodyPr vert="horz" wrap="square" lIns="417599" tIns="208802" rIns="417599" bIns="208802" numCol="1" anchor="ctr" anchorCtr="0" compatLnSpc="1">
            <a:prstTxWarp prst="textNoShape">
              <a:avLst/>
            </a:prstTxWarp>
          </a:bodyPr>
          <a:lstStyle>
            <a:lvl1pPr algn="r">
              <a:defRPr sz="5500">
                <a:solidFill>
                  <a:srgbClr val="898989"/>
                </a:solidFill>
              </a:defRPr>
            </a:lvl1pPr>
          </a:lstStyle>
          <a:p>
            <a:fld id="{A3081431-933C-4372-B937-04AD6D6DB47E}"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84" r:id="rId1"/>
  </p:sldLayoutIdLst>
  <p:txStyles>
    <p:titleStyle>
      <a:lvl1pPr algn="ctr" defTabSz="4175125" rtl="0" eaLnBrk="0" fontAlgn="base" hangingPunct="0">
        <a:spcBef>
          <a:spcPct val="0"/>
        </a:spcBef>
        <a:spcAft>
          <a:spcPct val="0"/>
        </a:spcAft>
        <a:defRPr sz="20100" kern="1200">
          <a:solidFill>
            <a:schemeClr val="tx1"/>
          </a:solidFill>
          <a:latin typeface="+mj-lt"/>
          <a:ea typeface="+mj-ea"/>
          <a:cs typeface="+mj-cs"/>
        </a:defRPr>
      </a:lvl1pPr>
      <a:lvl2pPr algn="ctr" defTabSz="4175125" rtl="0" eaLnBrk="0" fontAlgn="base" hangingPunct="0">
        <a:spcBef>
          <a:spcPct val="0"/>
        </a:spcBef>
        <a:spcAft>
          <a:spcPct val="0"/>
        </a:spcAft>
        <a:defRPr sz="20100">
          <a:solidFill>
            <a:schemeClr val="tx1"/>
          </a:solidFill>
          <a:latin typeface="Calibri" pitchFamily="34" charset="0"/>
        </a:defRPr>
      </a:lvl2pPr>
      <a:lvl3pPr algn="ctr" defTabSz="4175125" rtl="0" eaLnBrk="0" fontAlgn="base" hangingPunct="0">
        <a:spcBef>
          <a:spcPct val="0"/>
        </a:spcBef>
        <a:spcAft>
          <a:spcPct val="0"/>
        </a:spcAft>
        <a:defRPr sz="20100">
          <a:solidFill>
            <a:schemeClr val="tx1"/>
          </a:solidFill>
          <a:latin typeface="Calibri" pitchFamily="34" charset="0"/>
        </a:defRPr>
      </a:lvl3pPr>
      <a:lvl4pPr algn="ctr" defTabSz="4175125" rtl="0" eaLnBrk="0" fontAlgn="base" hangingPunct="0">
        <a:spcBef>
          <a:spcPct val="0"/>
        </a:spcBef>
        <a:spcAft>
          <a:spcPct val="0"/>
        </a:spcAft>
        <a:defRPr sz="20100">
          <a:solidFill>
            <a:schemeClr val="tx1"/>
          </a:solidFill>
          <a:latin typeface="Calibri" pitchFamily="34" charset="0"/>
        </a:defRPr>
      </a:lvl4pPr>
      <a:lvl5pPr algn="ctr" defTabSz="4175125" rtl="0" eaLnBrk="0" fontAlgn="base" hangingPunct="0">
        <a:spcBef>
          <a:spcPct val="0"/>
        </a:spcBef>
        <a:spcAft>
          <a:spcPct val="0"/>
        </a:spcAft>
        <a:defRPr sz="20100">
          <a:solidFill>
            <a:schemeClr val="tx1"/>
          </a:solidFill>
          <a:latin typeface="Calibri" pitchFamily="34" charset="0"/>
        </a:defRPr>
      </a:lvl5pPr>
      <a:lvl6pPr marL="457200" algn="ctr" defTabSz="4175125" rtl="0" fontAlgn="base">
        <a:spcBef>
          <a:spcPct val="0"/>
        </a:spcBef>
        <a:spcAft>
          <a:spcPct val="0"/>
        </a:spcAft>
        <a:defRPr sz="20100">
          <a:solidFill>
            <a:schemeClr val="tx1"/>
          </a:solidFill>
          <a:latin typeface="Calibri" pitchFamily="34" charset="0"/>
        </a:defRPr>
      </a:lvl6pPr>
      <a:lvl7pPr marL="914400" algn="ctr" defTabSz="4175125" rtl="0" fontAlgn="base">
        <a:spcBef>
          <a:spcPct val="0"/>
        </a:spcBef>
        <a:spcAft>
          <a:spcPct val="0"/>
        </a:spcAft>
        <a:defRPr sz="20100">
          <a:solidFill>
            <a:schemeClr val="tx1"/>
          </a:solidFill>
          <a:latin typeface="Calibri" pitchFamily="34" charset="0"/>
        </a:defRPr>
      </a:lvl7pPr>
      <a:lvl8pPr marL="1371600" algn="ctr" defTabSz="4175125" rtl="0" fontAlgn="base">
        <a:spcBef>
          <a:spcPct val="0"/>
        </a:spcBef>
        <a:spcAft>
          <a:spcPct val="0"/>
        </a:spcAft>
        <a:defRPr sz="20100">
          <a:solidFill>
            <a:schemeClr val="tx1"/>
          </a:solidFill>
          <a:latin typeface="Calibri" pitchFamily="34" charset="0"/>
        </a:defRPr>
      </a:lvl8pPr>
      <a:lvl9pPr marL="1828800" algn="ctr" defTabSz="4175125" rtl="0" fontAlgn="base">
        <a:spcBef>
          <a:spcPct val="0"/>
        </a:spcBef>
        <a:spcAft>
          <a:spcPct val="0"/>
        </a:spcAft>
        <a:defRPr sz="20100">
          <a:solidFill>
            <a:schemeClr val="tx1"/>
          </a:solidFill>
          <a:latin typeface="Calibri" pitchFamily="34" charset="0"/>
        </a:defRPr>
      </a:lvl9pPr>
    </p:titleStyle>
    <p:bodyStyle>
      <a:lvl1pPr marL="1565275" indent="-1565275" algn="l" defTabSz="4175125" rtl="0" eaLnBrk="0" fontAlgn="base" hangingPunct="0">
        <a:spcBef>
          <a:spcPct val="20000"/>
        </a:spcBef>
        <a:spcAft>
          <a:spcPct val="0"/>
        </a:spcAft>
        <a:buFont typeface="Arial" panose="020B0604020202020204" pitchFamily="34" charset="0"/>
        <a:buChar char="•"/>
        <a:defRPr sz="14600" kern="1200">
          <a:solidFill>
            <a:schemeClr val="tx1"/>
          </a:solidFill>
          <a:latin typeface="+mn-lt"/>
          <a:ea typeface="+mn-ea"/>
          <a:cs typeface="+mn-cs"/>
        </a:defRPr>
      </a:lvl1pPr>
      <a:lvl2pPr marL="3392488" indent="-1304925" algn="l" defTabSz="4175125" rtl="0" eaLnBrk="0" fontAlgn="base" hangingPunct="0">
        <a:spcBef>
          <a:spcPct val="20000"/>
        </a:spcBef>
        <a:spcAft>
          <a:spcPct val="0"/>
        </a:spcAft>
        <a:buFont typeface="Arial" panose="020B0604020202020204" pitchFamily="34" charset="0"/>
        <a:buChar char="–"/>
        <a:defRPr sz="12800" kern="1200">
          <a:solidFill>
            <a:schemeClr val="tx1"/>
          </a:solidFill>
          <a:latin typeface="+mn-lt"/>
          <a:ea typeface="+mn-ea"/>
          <a:cs typeface="+mn-cs"/>
        </a:defRPr>
      </a:lvl2pPr>
      <a:lvl3pPr marL="5219700" indent="-1042988" algn="l" defTabSz="4175125" rtl="0" eaLnBrk="0" fontAlgn="base" hangingPunct="0">
        <a:spcBef>
          <a:spcPct val="20000"/>
        </a:spcBef>
        <a:spcAft>
          <a:spcPct val="0"/>
        </a:spcAft>
        <a:buFont typeface="Arial" panose="020B0604020202020204" pitchFamily="34" charset="0"/>
        <a:buChar char="•"/>
        <a:defRPr sz="10900" kern="1200">
          <a:solidFill>
            <a:schemeClr val="tx1"/>
          </a:solidFill>
          <a:latin typeface="+mn-lt"/>
          <a:ea typeface="+mn-ea"/>
          <a:cs typeface="+mn-cs"/>
        </a:defRPr>
      </a:lvl3pPr>
      <a:lvl4pPr marL="7307263" indent="-1042988" algn="l" defTabSz="4175125"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4pPr>
      <a:lvl5pPr marL="9394825" indent="-1042988" algn="l" defTabSz="4175125"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5pPr>
      <a:lvl6pPr marL="11483963" indent="-1043995" algn="l" defTabSz="417598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1954" indent="-1043995" algn="l" defTabSz="417598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9949" indent="-1043995" algn="l" defTabSz="417598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7940" indent="-1043995" algn="l" defTabSz="417598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5986" rtl="0" eaLnBrk="1" latinLnBrk="0" hangingPunct="1">
        <a:defRPr sz="8300" kern="1200">
          <a:solidFill>
            <a:schemeClr val="tx1"/>
          </a:solidFill>
          <a:latin typeface="+mn-lt"/>
          <a:ea typeface="+mn-ea"/>
          <a:cs typeface="+mn-cs"/>
        </a:defRPr>
      </a:lvl1pPr>
      <a:lvl2pPr marL="2087991" algn="l" defTabSz="4175986" rtl="0" eaLnBrk="1" latinLnBrk="0" hangingPunct="1">
        <a:defRPr sz="8300" kern="1200">
          <a:solidFill>
            <a:schemeClr val="tx1"/>
          </a:solidFill>
          <a:latin typeface="+mn-lt"/>
          <a:ea typeface="+mn-ea"/>
          <a:cs typeface="+mn-cs"/>
        </a:defRPr>
      </a:lvl2pPr>
      <a:lvl3pPr marL="4175986" algn="l" defTabSz="4175986" rtl="0" eaLnBrk="1" latinLnBrk="0" hangingPunct="1">
        <a:defRPr sz="8300" kern="1200">
          <a:solidFill>
            <a:schemeClr val="tx1"/>
          </a:solidFill>
          <a:latin typeface="+mn-lt"/>
          <a:ea typeface="+mn-ea"/>
          <a:cs typeface="+mn-cs"/>
        </a:defRPr>
      </a:lvl3pPr>
      <a:lvl4pPr marL="6263977" algn="l" defTabSz="4175986" rtl="0" eaLnBrk="1" latinLnBrk="0" hangingPunct="1">
        <a:defRPr sz="8300" kern="1200">
          <a:solidFill>
            <a:schemeClr val="tx1"/>
          </a:solidFill>
          <a:latin typeface="+mn-lt"/>
          <a:ea typeface="+mn-ea"/>
          <a:cs typeface="+mn-cs"/>
        </a:defRPr>
      </a:lvl4pPr>
      <a:lvl5pPr marL="8351972" algn="l" defTabSz="4175986" rtl="0" eaLnBrk="1" latinLnBrk="0" hangingPunct="1">
        <a:defRPr sz="8300" kern="1200">
          <a:solidFill>
            <a:schemeClr val="tx1"/>
          </a:solidFill>
          <a:latin typeface="+mn-lt"/>
          <a:ea typeface="+mn-ea"/>
          <a:cs typeface="+mn-cs"/>
        </a:defRPr>
      </a:lvl5pPr>
      <a:lvl6pPr marL="10439963" algn="l" defTabSz="4175986" rtl="0" eaLnBrk="1" latinLnBrk="0" hangingPunct="1">
        <a:defRPr sz="8300" kern="1200">
          <a:solidFill>
            <a:schemeClr val="tx1"/>
          </a:solidFill>
          <a:latin typeface="+mn-lt"/>
          <a:ea typeface="+mn-ea"/>
          <a:cs typeface="+mn-cs"/>
        </a:defRPr>
      </a:lvl6pPr>
      <a:lvl7pPr marL="12527959" algn="l" defTabSz="4175986" rtl="0" eaLnBrk="1" latinLnBrk="0" hangingPunct="1">
        <a:defRPr sz="8300" kern="1200">
          <a:solidFill>
            <a:schemeClr val="tx1"/>
          </a:solidFill>
          <a:latin typeface="+mn-lt"/>
          <a:ea typeface="+mn-ea"/>
          <a:cs typeface="+mn-cs"/>
        </a:defRPr>
      </a:lvl7pPr>
      <a:lvl8pPr marL="14615949" algn="l" defTabSz="4175986" rtl="0" eaLnBrk="1" latinLnBrk="0" hangingPunct="1">
        <a:defRPr sz="8300" kern="1200">
          <a:solidFill>
            <a:schemeClr val="tx1"/>
          </a:solidFill>
          <a:latin typeface="+mn-lt"/>
          <a:ea typeface="+mn-ea"/>
          <a:cs typeface="+mn-cs"/>
        </a:defRPr>
      </a:lvl8pPr>
      <a:lvl9pPr marL="16703944" algn="l" defTabSz="4175986"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 /><Relationship Id="rId7" Type="http://schemas.openxmlformats.org/officeDocument/2006/relationships/image" Target="../media/image4.png" /><Relationship Id="rId2" Type="http://schemas.openxmlformats.org/officeDocument/2006/relationships/image" Target="../media/image1.png" /><Relationship Id="rId1" Type="http://schemas.openxmlformats.org/officeDocument/2006/relationships/slideLayout" Target="../slideLayouts/slideLayout1.xml" /><Relationship Id="rId6" Type="http://schemas.openxmlformats.org/officeDocument/2006/relationships/image" Target="../media/image3.png" /><Relationship Id="rId5" Type="http://schemas.openxmlformats.org/officeDocument/2006/relationships/oleObject" Target="../embeddings/oleObject2.bin" /><Relationship Id="rId4"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a:extLst>
              <a:ext uri="{FF2B5EF4-FFF2-40B4-BE49-F238E27FC236}">
                <a16:creationId xmlns:a16="http://schemas.microsoft.com/office/drawing/2014/main" id="{7CAAD88A-81D1-0421-5A36-BAF465581B95}"/>
              </a:ext>
            </a:extLst>
          </p:cNvPr>
          <p:cNvSpPr>
            <a:spLocks noChangeArrowheads="1"/>
          </p:cNvSpPr>
          <p:nvPr/>
        </p:nvSpPr>
        <p:spPr bwMode="auto">
          <a:xfrm>
            <a:off x="8470900" y="804863"/>
            <a:ext cx="25514300" cy="556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43" tIns="39722" rIns="79443" bIns="39722">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CA" altLang="en-US" sz="6300"/>
              <a:t>Objective measure of binocularity using VEP in TBI patients undergoing vision therapy</a:t>
            </a:r>
            <a:endParaRPr lang="en-US" altLang="en-US" sz="6300"/>
          </a:p>
          <a:p>
            <a:pPr algn="ctr" eaLnBrk="1" hangingPunct="1">
              <a:spcBef>
                <a:spcPts val="1563"/>
              </a:spcBef>
            </a:pPr>
            <a:r>
              <a:rPr lang="en-US" altLang="en-US" sz="4700">
                <a:latin typeface="Calibri" panose="020F0502020204030204" pitchFamily="34" charset="0"/>
              </a:rPr>
              <a:t>Dr. Mohamed Moussa, M.B.B.Ch, M.Sc.</a:t>
            </a:r>
            <a:r>
              <a:rPr lang="en-US" altLang="en-US" sz="2800">
                <a:latin typeface="Calibri" panose="020F0502020204030204" pitchFamily="34" charset="0"/>
              </a:rPr>
              <a:t>1</a:t>
            </a:r>
            <a:r>
              <a:rPr lang="en-US" altLang="en-US" sz="4700">
                <a:latin typeface="Calibri" panose="020F0502020204030204" pitchFamily="34" charset="0"/>
              </a:rPr>
              <a:t>, O.D., FAAO Dr. Abeer Ahmed, M.B.B.Ch, M.Sc.</a:t>
            </a:r>
            <a:r>
              <a:rPr lang="en-US" altLang="en-US" sz="2800">
                <a:latin typeface="Calibri" panose="020F0502020204030204" pitchFamily="34" charset="0"/>
              </a:rPr>
              <a:t>2</a:t>
            </a:r>
          </a:p>
          <a:p>
            <a:pPr algn="ctr" eaLnBrk="1" hangingPunct="1">
              <a:spcBef>
                <a:spcPts val="1563"/>
              </a:spcBef>
            </a:pPr>
            <a:r>
              <a:rPr lang="en-US" altLang="en-US" sz="4700">
                <a:solidFill>
                  <a:srgbClr val="333300"/>
                </a:solidFill>
                <a:latin typeface="Calibri" panose="020F0502020204030204" pitchFamily="34" charset="0"/>
              </a:rPr>
              <a:t>Dr. Ali Raza,, MBBCh.</a:t>
            </a:r>
            <a:r>
              <a:rPr lang="en-US" altLang="en-US" sz="3200">
                <a:solidFill>
                  <a:srgbClr val="333300"/>
                </a:solidFill>
                <a:latin typeface="Calibri" panose="020F0502020204030204" pitchFamily="34" charset="0"/>
              </a:rPr>
              <a:t>3</a:t>
            </a:r>
            <a:r>
              <a:rPr lang="en-US" altLang="en-US" sz="4700">
                <a:solidFill>
                  <a:srgbClr val="333300"/>
                </a:solidFill>
                <a:latin typeface="Calibri" panose="020F0502020204030204" pitchFamily="34" charset="0"/>
              </a:rPr>
              <a:t> Dr Mohamed  Higazy  M.B.B.Ch. M.Sc.,MD, </a:t>
            </a:r>
            <a:r>
              <a:rPr lang="en-US" altLang="en-US" sz="2800">
                <a:latin typeface="Calibri" panose="020F0502020204030204" pitchFamily="34" charset="0"/>
              </a:rPr>
              <a:t>4</a:t>
            </a:r>
            <a:endParaRPr lang="en-US" altLang="en-US" sz="2800">
              <a:solidFill>
                <a:srgbClr val="333300"/>
              </a:solidFill>
              <a:latin typeface="Calibri" panose="020F0502020204030204" pitchFamily="34" charset="0"/>
            </a:endParaRPr>
          </a:p>
          <a:p>
            <a:pPr algn="ctr" eaLnBrk="1" hangingPunct="1">
              <a:spcBef>
                <a:spcPct val="50000"/>
              </a:spcBef>
            </a:pPr>
            <a:r>
              <a:rPr lang="en-US" altLang="en-US" sz="3800" b="1">
                <a:latin typeface="Calibri" panose="020F0502020204030204" pitchFamily="34" charset="0"/>
              </a:rPr>
              <a:t>1,2,3,4: Pediatric Vision Therapy &amp; Research Center, Windsor, ON, Canada.</a:t>
            </a:r>
            <a:r>
              <a:rPr lang="en-US" altLang="en-US" sz="3800" b="1">
                <a:solidFill>
                  <a:srgbClr val="333300"/>
                </a:solidFill>
                <a:latin typeface="Calibri" panose="020F0502020204030204" pitchFamily="34" charset="0"/>
              </a:rPr>
              <a:t> </a:t>
            </a:r>
            <a:endParaRPr lang="en-US" altLang="en-US" sz="3800" b="1">
              <a:latin typeface="Calibri" panose="020F0502020204030204" pitchFamily="34" charset="0"/>
            </a:endParaRPr>
          </a:p>
          <a:p>
            <a:pPr algn="ctr" eaLnBrk="1" hangingPunct="1">
              <a:spcBef>
                <a:spcPct val="50000"/>
              </a:spcBef>
            </a:pPr>
            <a:endParaRPr lang="en-US" altLang="en-US" sz="3500" b="1">
              <a:latin typeface="Calibri" panose="020F0502020204030204" pitchFamily="34" charset="0"/>
            </a:endParaRPr>
          </a:p>
        </p:txBody>
      </p:sp>
      <p:sp>
        <p:nvSpPr>
          <p:cNvPr id="13" name="Rounded Rectangle 12">
            <a:extLst>
              <a:ext uri="{FF2B5EF4-FFF2-40B4-BE49-F238E27FC236}">
                <a16:creationId xmlns:a16="http://schemas.microsoft.com/office/drawing/2014/main" id="{7CC79F9C-E35D-F2D9-C552-36C160B6BCAA}"/>
              </a:ext>
            </a:extLst>
          </p:cNvPr>
          <p:cNvSpPr>
            <a:spLocks noChangeArrowheads="1"/>
          </p:cNvSpPr>
          <p:nvPr/>
        </p:nvSpPr>
        <p:spPr bwMode="auto">
          <a:xfrm>
            <a:off x="0" y="6205538"/>
            <a:ext cx="42808525" cy="1020762"/>
          </a:xfrm>
          <a:prstGeom prst="roundRect">
            <a:avLst>
              <a:gd name="adj" fmla="val 16667"/>
            </a:avLst>
          </a:prstGeom>
          <a:solidFill>
            <a:srgbClr val="000066"/>
          </a:solidFill>
          <a:ln w="76200" algn="ctr">
            <a:solidFill>
              <a:schemeClr val="bg1"/>
            </a:solidFill>
            <a:round/>
            <a:headEnd/>
            <a:tailEnd/>
          </a:ln>
          <a:effectLst>
            <a:outerShdw blurRad="40000" dist="23000" dir="5400000" rotWithShape="0">
              <a:srgbClr val="000000">
                <a:alpha val="34999"/>
              </a:srgbClr>
            </a:outerShdw>
          </a:effectLst>
        </p:spPr>
        <p:txBody>
          <a:bodyPr lIns="79443" tIns="39722" rIns="79443" bIns="39722" anchor="ctr"/>
          <a:lstStyle/>
          <a:p>
            <a:pPr algn="ctr">
              <a:defRPr/>
            </a:pPr>
            <a:endParaRPr lang="en-US" sz="2800" dirty="0">
              <a:solidFill>
                <a:srgbClr val="FF0000"/>
              </a:solidFill>
              <a:latin typeface="+mn-lt"/>
              <a:cs typeface="+mn-cs"/>
            </a:endParaRPr>
          </a:p>
        </p:txBody>
      </p:sp>
      <p:sp>
        <p:nvSpPr>
          <p:cNvPr id="14" name="TextBox 13">
            <a:extLst>
              <a:ext uri="{FF2B5EF4-FFF2-40B4-BE49-F238E27FC236}">
                <a16:creationId xmlns:a16="http://schemas.microsoft.com/office/drawing/2014/main" id="{C09DCB31-6AB8-75F5-252A-983ED5FD4605}"/>
              </a:ext>
            </a:extLst>
          </p:cNvPr>
          <p:cNvSpPr txBox="1"/>
          <p:nvPr/>
        </p:nvSpPr>
        <p:spPr>
          <a:xfrm>
            <a:off x="3330575" y="6386513"/>
            <a:ext cx="4357688" cy="727075"/>
          </a:xfrm>
          <a:prstGeom prst="rect">
            <a:avLst/>
          </a:prstGeom>
          <a:noFill/>
        </p:spPr>
        <p:txBody>
          <a:bodyPr lIns="79443" tIns="39722" rIns="79443" bIns="39722">
            <a:spAutoFit/>
          </a:bodyPr>
          <a:lstStyle/>
          <a:p>
            <a:pPr algn="ctr">
              <a:defRPr/>
            </a:pPr>
            <a:r>
              <a:rPr lang="en-US" sz="4200" b="1" dirty="0">
                <a:solidFill>
                  <a:schemeClr val="bg1">
                    <a:lumMod val="40000"/>
                    <a:lumOff val="60000"/>
                  </a:schemeClr>
                </a:solidFill>
                <a:latin typeface="Calibri"/>
                <a:cs typeface="Calibri"/>
              </a:rPr>
              <a:t>Abstract</a:t>
            </a:r>
            <a:endParaRPr lang="en-US" sz="4200" dirty="0">
              <a:solidFill>
                <a:schemeClr val="bg1">
                  <a:lumMod val="40000"/>
                  <a:lumOff val="60000"/>
                </a:schemeClr>
              </a:solidFill>
              <a:latin typeface="Arial Black" pitchFamily="59" charset="0"/>
              <a:cs typeface="+mn-cs"/>
            </a:endParaRPr>
          </a:p>
        </p:txBody>
      </p:sp>
      <p:sp>
        <p:nvSpPr>
          <p:cNvPr id="16" name="TextBox 15">
            <a:extLst>
              <a:ext uri="{FF2B5EF4-FFF2-40B4-BE49-F238E27FC236}">
                <a16:creationId xmlns:a16="http://schemas.microsoft.com/office/drawing/2014/main" id="{AE694196-6FA7-D504-B00C-8EC1E0B3D6FB}"/>
              </a:ext>
            </a:extLst>
          </p:cNvPr>
          <p:cNvSpPr txBox="1"/>
          <p:nvPr/>
        </p:nvSpPr>
        <p:spPr>
          <a:xfrm>
            <a:off x="24530050" y="6421438"/>
            <a:ext cx="4356100" cy="1373187"/>
          </a:xfrm>
          <a:prstGeom prst="rect">
            <a:avLst/>
          </a:prstGeom>
          <a:noFill/>
        </p:spPr>
        <p:txBody>
          <a:bodyPr lIns="79443" tIns="39722" rIns="79443" bIns="39722">
            <a:spAutoFit/>
          </a:bodyPr>
          <a:lstStyle/>
          <a:p>
            <a:pPr algn="ctr">
              <a:defRPr/>
            </a:pPr>
            <a:r>
              <a:rPr lang="en-US" sz="4200" b="1" dirty="0">
                <a:solidFill>
                  <a:schemeClr val="bg1">
                    <a:lumMod val="40000"/>
                    <a:lumOff val="60000"/>
                  </a:schemeClr>
                </a:solidFill>
                <a:latin typeface="Calibri"/>
                <a:cs typeface="Calibri"/>
              </a:rPr>
              <a:t>Results</a:t>
            </a:r>
            <a:endParaRPr lang="en-US" sz="4200" dirty="0">
              <a:solidFill>
                <a:schemeClr val="bg1">
                  <a:lumMod val="40000"/>
                  <a:lumOff val="60000"/>
                </a:schemeClr>
              </a:solidFill>
              <a:latin typeface="Arial Black" pitchFamily="59" charset="0"/>
              <a:cs typeface="+mn-cs"/>
            </a:endParaRPr>
          </a:p>
          <a:p>
            <a:pPr algn="ctr">
              <a:defRPr/>
            </a:pPr>
            <a:r>
              <a:rPr lang="en-US" sz="4200" b="1" dirty="0">
                <a:solidFill>
                  <a:schemeClr val="bg1">
                    <a:lumMod val="40000"/>
                    <a:lumOff val="60000"/>
                  </a:schemeClr>
                </a:solidFill>
                <a:latin typeface="Calibri"/>
                <a:cs typeface="Calibri"/>
              </a:rPr>
              <a:t>Case Description</a:t>
            </a:r>
            <a:endParaRPr lang="en-US" sz="4200" dirty="0">
              <a:solidFill>
                <a:schemeClr val="bg1">
                  <a:lumMod val="40000"/>
                  <a:lumOff val="60000"/>
                </a:schemeClr>
              </a:solidFill>
              <a:latin typeface="Arial Black" pitchFamily="59" charset="0"/>
              <a:cs typeface="+mn-cs"/>
            </a:endParaRPr>
          </a:p>
        </p:txBody>
      </p:sp>
      <p:sp>
        <p:nvSpPr>
          <p:cNvPr id="17" name="TextBox 16">
            <a:extLst>
              <a:ext uri="{FF2B5EF4-FFF2-40B4-BE49-F238E27FC236}">
                <a16:creationId xmlns:a16="http://schemas.microsoft.com/office/drawing/2014/main" id="{6D9D443B-8381-29F5-7DB4-D748D4331F3C}"/>
              </a:ext>
            </a:extLst>
          </p:cNvPr>
          <p:cNvSpPr txBox="1"/>
          <p:nvPr/>
        </p:nvSpPr>
        <p:spPr>
          <a:xfrm>
            <a:off x="34855150" y="6386513"/>
            <a:ext cx="4924425" cy="727075"/>
          </a:xfrm>
          <a:prstGeom prst="rect">
            <a:avLst/>
          </a:prstGeom>
          <a:noFill/>
        </p:spPr>
        <p:txBody>
          <a:bodyPr lIns="79443" tIns="39722" rIns="79443" bIns="39722">
            <a:spAutoFit/>
          </a:bodyPr>
          <a:lstStyle/>
          <a:p>
            <a:pPr algn="ctr">
              <a:defRPr/>
            </a:pPr>
            <a:r>
              <a:rPr lang="en-US" sz="4200" b="1" dirty="0">
                <a:solidFill>
                  <a:schemeClr val="bg1">
                    <a:lumMod val="40000"/>
                    <a:lumOff val="60000"/>
                  </a:schemeClr>
                </a:solidFill>
                <a:latin typeface="Calibri"/>
                <a:cs typeface="Calibri"/>
              </a:rPr>
              <a:t>Discussion</a:t>
            </a:r>
            <a:endParaRPr lang="en-US" sz="4200" dirty="0">
              <a:solidFill>
                <a:schemeClr val="bg1">
                  <a:lumMod val="40000"/>
                  <a:lumOff val="60000"/>
                </a:schemeClr>
              </a:solidFill>
              <a:latin typeface="Arial Black" pitchFamily="59" charset="0"/>
              <a:cs typeface="+mn-cs"/>
            </a:endParaRPr>
          </a:p>
        </p:txBody>
      </p:sp>
      <p:sp>
        <p:nvSpPr>
          <p:cNvPr id="28" name="Rounded Rectangle 27">
            <a:extLst>
              <a:ext uri="{FF2B5EF4-FFF2-40B4-BE49-F238E27FC236}">
                <a16:creationId xmlns:a16="http://schemas.microsoft.com/office/drawing/2014/main" id="{97C59ECF-DC4E-C16E-B322-DE72C38E82E2}"/>
              </a:ext>
            </a:extLst>
          </p:cNvPr>
          <p:cNvSpPr>
            <a:spLocks noChangeArrowheads="1"/>
          </p:cNvSpPr>
          <p:nvPr/>
        </p:nvSpPr>
        <p:spPr bwMode="auto">
          <a:xfrm>
            <a:off x="32288163" y="23983950"/>
            <a:ext cx="9966325" cy="947738"/>
          </a:xfrm>
          <a:prstGeom prst="roundRect">
            <a:avLst>
              <a:gd name="adj" fmla="val 16667"/>
            </a:avLst>
          </a:prstGeom>
          <a:solidFill>
            <a:srgbClr val="000066"/>
          </a:solidFill>
          <a:ln w="76200" algn="ctr">
            <a:solidFill>
              <a:schemeClr val="bg1"/>
            </a:solidFill>
            <a:round/>
            <a:headEnd/>
            <a:tailEnd/>
          </a:ln>
          <a:effectLst>
            <a:outerShdw blurRad="40000" dist="23000" dir="5400000" rotWithShape="0">
              <a:srgbClr val="000000">
                <a:alpha val="34999"/>
              </a:srgbClr>
            </a:outerShdw>
          </a:effectLst>
        </p:spPr>
        <p:txBody>
          <a:bodyPr lIns="79443" tIns="39722" rIns="79443" bIns="39722" anchor="ctr"/>
          <a:lstStyle/>
          <a:p>
            <a:pPr algn="ctr">
              <a:defRPr/>
            </a:pPr>
            <a:endParaRPr lang="en-US" sz="2800" dirty="0">
              <a:solidFill>
                <a:schemeClr val="lt1"/>
              </a:solidFill>
              <a:latin typeface="+mn-lt"/>
              <a:cs typeface="+mn-cs"/>
            </a:endParaRPr>
          </a:p>
        </p:txBody>
      </p:sp>
      <p:sp>
        <p:nvSpPr>
          <p:cNvPr id="2056" name="TextBox 28">
            <a:extLst>
              <a:ext uri="{FF2B5EF4-FFF2-40B4-BE49-F238E27FC236}">
                <a16:creationId xmlns:a16="http://schemas.microsoft.com/office/drawing/2014/main" id="{6BDD3FFE-2692-3CF1-8048-0EE8979AE301}"/>
              </a:ext>
            </a:extLst>
          </p:cNvPr>
          <p:cNvSpPr txBox="1">
            <a:spLocks noChangeArrowheads="1"/>
          </p:cNvSpPr>
          <p:nvPr/>
        </p:nvSpPr>
        <p:spPr bwMode="auto">
          <a:xfrm>
            <a:off x="35117088" y="24093488"/>
            <a:ext cx="4354512"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43" tIns="39722" rIns="79443" bIns="39722">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200" b="1">
                <a:solidFill>
                  <a:schemeClr val="bg1"/>
                </a:solidFill>
                <a:latin typeface="Calibri" panose="020F0502020204030204" pitchFamily="34" charset="0"/>
              </a:rPr>
              <a:t>References</a:t>
            </a:r>
            <a:endParaRPr lang="en-US" altLang="en-US" sz="4200">
              <a:solidFill>
                <a:schemeClr val="bg1"/>
              </a:solidFill>
              <a:latin typeface="Arial Black" panose="020B0A04020102020204" pitchFamily="34" charset="0"/>
            </a:endParaRPr>
          </a:p>
        </p:txBody>
      </p:sp>
      <p:sp>
        <p:nvSpPr>
          <p:cNvPr id="68" name="Rounded Rectangle 67">
            <a:extLst>
              <a:ext uri="{FF2B5EF4-FFF2-40B4-BE49-F238E27FC236}">
                <a16:creationId xmlns:a16="http://schemas.microsoft.com/office/drawing/2014/main" id="{1E28AF3B-BF7B-C45D-F901-C1C5FF918AE0}"/>
              </a:ext>
            </a:extLst>
          </p:cNvPr>
          <p:cNvSpPr>
            <a:spLocks noChangeArrowheads="1"/>
          </p:cNvSpPr>
          <p:nvPr/>
        </p:nvSpPr>
        <p:spPr bwMode="auto">
          <a:xfrm>
            <a:off x="542925" y="7642225"/>
            <a:ext cx="9945688" cy="11504613"/>
          </a:xfrm>
          <a:prstGeom prst="roundRect">
            <a:avLst>
              <a:gd name="adj" fmla="val 5560"/>
            </a:avLst>
          </a:prstGeom>
          <a:noFill/>
          <a:ln w="76200" algn="ctr">
            <a:solidFill>
              <a:srgbClr val="6699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79443" tIns="39722" rIns="79443" bIns="39722" anchor="ctr"/>
          <a:lstStyle/>
          <a:p>
            <a:pPr algn="ctr">
              <a:defRPr/>
            </a:pPr>
            <a:endParaRPr lang="en-US" sz="2800" dirty="0">
              <a:solidFill>
                <a:schemeClr val="lt1"/>
              </a:solidFill>
              <a:latin typeface="+mn-lt"/>
              <a:cs typeface="+mn-cs"/>
            </a:endParaRPr>
          </a:p>
        </p:txBody>
      </p:sp>
      <p:sp>
        <p:nvSpPr>
          <p:cNvPr id="69" name="Rounded Rectangle 68">
            <a:extLst>
              <a:ext uri="{FF2B5EF4-FFF2-40B4-BE49-F238E27FC236}">
                <a16:creationId xmlns:a16="http://schemas.microsoft.com/office/drawing/2014/main" id="{CD7333D4-8351-833D-9513-D05FC30EA237}"/>
              </a:ext>
            </a:extLst>
          </p:cNvPr>
          <p:cNvSpPr>
            <a:spLocks noChangeArrowheads="1"/>
          </p:cNvSpPr>
          <p:nvPr/>
        </p:nvSpPr>
        <p:spPr bwMode="auto">
          <a:xfrm>
            <a:off x="21667788" y="7866063"/>
            <a:ext cx="9964737" cy="21712237"/>
          </a:xfrm>
          <a:prstGeom prst="roundRect">
            <a:avLst>
              <a:gd name="adj" fmla="val 5560"/>
            </a:avLst>
          </a:prstGeom>
          <a:noFill/>
          <a:ln w="76200" algn="ctr">
            <a:solidFill>
              <a:srgbClr val="6699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79443" tIns="39722" rIns="79443" bIns="39722" anchor="ctr"/>
          <a:lstStyle/>
          <a:p>
            <a:pPr algn="ctr">
              <a:defRPr/>
            </a:pPr>
            <a:endParaRPr lang="en-US" sz="2800" dirty="0">
              <a:solidFill>
                <a:schemeClr val="lt1"/>
              </a:solidFill>
              <a:latin typeface="+mn-lt"/>
              <a:cs typeface="+mn-cs"/>
            </a:endParaRPr>
          </a:p>
        </p:txBody>
      </p:sp>
      <p:sp>
        <p:nvSpPr>
          <p:cNvPr id="70" name="Rounded Rectangle 69">
            <a:extLst>
              <a:ext uri="{FF2B5EF4-FFF2-40B4-BE49-F238E27FC236}">
                <a16:creationId xmlns:a16="http://schemas.microsoft.com/office/drawing/2014/main" id="{D698913B-F949-1C7C-AF20-58AF9C9ED46C}"/>
              </a:ext>
            </a:extLst>
          </p:cNvPr>
          <p:cNvSpPr>
            <a:spLocks noChangeArrowheads="1"/>
          </p:cNvSpPr>
          <p:nvPr/>
        </p:nvSpPr>
        <p:spPr bwMode="auto">
          <a:xfrm>
            <a:off x="32083375" y="7881938"/>
            <a:ext cx="9966325" cy="11109325"/>
          </a:xfrm>
          <a:prstGeom prst="roundRect">
            <a:avLst>
              <a:gd name="adj" fmla="val 5560"/>
            </a:avLst>
          </a:prstGeom>
          <a:noFill/>
          <a:ln w="76200" algn="ctr">
            <a:solidFill>
              <a:srgbClr val="6699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79443" tIns="39722" rIns="79443" bIns="39722" anchor="ctr"/>
          <a:lstStyle/>
          <a:p>
            <a:pPr algn="ctr">
              <a:defRPr/>
            </a:pPr>
            <a:endParaRPr lang="en-US" sz="2800" dirty="0">
              <a:solidFill>
                <a:schemeClr val="lt1"/>
              </a:solidFill>
              <a:latin typeface="+mn-lt"/>
              <a:cs typeface="+mn-cs"/>
            </a:endParaRPr>
          </a:p>
        </p:txBody>
      </p:sp>
      <p:sp>
        <p:nvSpPr>
          <p:cNvPr id="71" name="Rounded Rectangle 70">
            <a:extLst>
              <a:ext uri="{FF2B5EF4-FFF2-40B4-BE49-F238E27FC236}">
                <a16:creationId xmlns:a16="http://schemas.microsoft.com/office/drawing/2014/main" id="{4673EBA0-3489-0E82-2622-1A011172C1A0}"/>
              </a:ext>
            </a:extLst>
          </p:cNvPr>
          <p:cNvSpPr>
            <a:spLocks noChangeArrowheads="1"/>
          </p:cNvSpPr>
          <p:nvPr/>
        </p:nvSpPr>
        <p:spPr bwMode="auto">
          <a:xfrm>
            <a:off x="506413" y="20480338"/>
            <a:ext cx="9966325" cy="9097962"/>
          </a:xfrm>
          <a:prstGeom prst="roundRect">
            <a:avLst>
              <a:gd name="adj" fmla="val 5560"/>
            </a:avLst>
          </a:prstGeom>
          <a:noFill/>
          <a:ln w="76200" algn="ctr">
            <a:solidFill>
              <a:srgbClr val="6699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79443" tIns="39722" rIns="79443" bIns="39722" anchor="ctr"/>
          <a:lstStyle/>
          <a:p>
            <a:pPr algn="ctr">
              <a:defRPr/>
            </a:pPr>
            <a:endParaRPr lang="en-US" sz="2800" dirty="0">
              <a:solidFill>
                <a:schemeClr val="lt1"/>
              </a:solidFill>
              <a:latin typeface="+mn-lt"/>
              <a:cs typeface="+mn-cs"/>
            </a:endParaRPr>
          </a:p>
        </p:txBody>
      </p:sp>
      <p:sp>
        <p:nvSpPr>
          <p:cNvPr id="75" name="Rounded Rectangle 74">
            <a:extLst>
              <a:ext uri="{FF2B5EF4-FFF2-40B4-BE49-F238E27FC236}">
                <a16:creationId xmlns:a16="http://schemas.microsoft.com/office/drawing/2014/main" id="{761527D5-B40F-FC93-EE6D-387768AA5684}"/>
              </a:ext>
            </a:extLst>
          </p:cNvPr>
          <p:cNvSpPr>
            <a:spLocks noChangeArrowheads="1"/>
          </p:cNvSpPr>
          <p:nvPr/>
        </p:nvSpPr>
        <p:spPr bwMode="auto">
          <a:xfrm>
            <a:off x="32373888" y="25353963"/>
            <a:ext cx="9966325" cy="4095750"/>
          </a:xfrm>
          <a:prstGeom prst="roundRect">
            <a:avLst>
              <a:gd name="adj" fmla="val 12227"/>
            </a:avLst>
          </a:prstGeom>
          <a:noFill/>
          <a:ln w="76200" algn="ctr">
            <a:solidFill>
              <a:srgbClr val="6699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79443" tIns="39722" rIns="79443" bIns="39722" anchor="ctr"/>
          <a:lstStyle/>
          <a:p>
            <a:pPr algn="ctr">
              <a:defRPr/>
            </a:pPr>
            <a:endParaRPr lang="en-US" sz="2800" dirty="0">
              <a:solidFill>
                <a:schemeClr val="lt1"/>
              </a:solidFill>
              <a:latin typeface="+mn-lt"/>
              <a:cs typeface="+mn-cs"/>
            </a:endParaRPr>
          </a:p>
        </p:txBody>
      </p:sp>
      <p:sp>
        <p:nvSpPr>
          <p:cNvPr id="2" name="Rounded Rectangle 1">
            <a:extLst>
              <a:ext uri="{FF2B5EF4-FFF2-40B4-BE49-F238E27FC236}">
                <a16:creationId xmlns:a16="http://schemas.microsoft.com/office/drawing/2014/main" id="{1AD45429-6050-AB3E-4F2E-DA98E1BDA29A}"/>
              </a:ext>
            </a:extLst>
          </p:cNvPr>
          <p:cNvSpPr>
            <a:spLocks noChangeArrowheads="1"/>
          </p:cNvSpPr>
          <p:nvPr/>
        </p:nvSpPr>
        <p:spPr bwMode="auto">
          <a:xfrm>
            <a:off x="514350" y="19321463"/>
            <a:ext cx="9966325" cy="947737"/>
          </a:xfrm>
          <a:prstGeom prst="roundRect">
            <a:avLst>
              <a:gd name="adj" fmla="val 16667"/>
            </a:avLst>
          </a:prstGeom>
          <a:solidFill>
            <a:srgbClr val="000066"/>
          </a:solidFill>
          <a:ln w="76200" algn="ctr">
            <a:solidFill>
              <a:schemeClr val="bg1"/>
            </a:solidFill>
            <a:round/>
            <a:headEnd/>
            <a:tailEnd/>
          </a:ln>
          <a:effectLst>
            <a:outerShdw blurRad="40000" dist="23000" dir="5400000" rotWithShape="0">
              <a:srgbClr val="000000">
                <a:alpha val="34999"/>
              </a:srgbClr>
            </a:outerShdw>
          </a:effectLst>
        </p:spPr>
        <p:txBody>
          <a:bodyPr lIns="79443" tIns="39722" rIns="79443" bIns="39722" anchor="ctr"/>
          <a:lstStyle/>
          <a:p>
            <a:pPr algn="ctr">
              <a:defRPr/>
            </a:pPr>
            <a:endParaRPr lang="en-US" sz="2800" dirty="0">
              <a:solidFill>
                <a:schemeClr val="lt1"/>
              </a:solidFill>
              <a:latin typeface="+mn-lt"/>
              <a:cs typeface="+mn-cs"/>
            </a:endParaRPr>
          </a:p>
        </p:txBody>
      </p:sp>
      <p:sp>
        <p:nvSpPr>
          <p:cNvPr id="2063" name="TextBox 14">
            <a:extLst>
              <a:ext uri="{FF2B5EF4-FFF2-40B4-BE49-F238E27FC236}">
                <a16:creationId xmlns:a16="http://schemas.microsoft.com/office/drawing/2014/main" id="{C91A05FD-91F4-E129-5DF5-793FCFA95BD7}"/>
              </a:ext>
            </a:extLst>
          </p:cNvPr>
          <p:cNvSpPr txBox="1">
            <a:spLocks noChangeArrowheads="1"/>
          </p:cNvSpPr>
          <p:nvPr/>
        </p:nvSpPr>
        <p:spPr bwMode="auto">
          <a:xfrm>
            <a:off x="509588" y="19364325"/>
            <a:ext cx="98742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43" tIns="39722" rIns="79443" bIns="39722">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CA" altLang="en-US" sz="4200" b="1">
                <a:solidFill>
                  <a:schemeClr val="bg1"/>
                </a:solidFill>
                <a:latin typeface="Calibri" panose="020F0502020204030204" pitchFamily="34" charset="0"/>
              </a:rPr>
              <a:t>Introduction</a:t>
            </a:r>
            <a:endParaRPr lang="en-US" altLang="en-US" sz="4200">
              <a:solidFill>
                <a:schemeClr val="bg1"/>
              </a:solidFill>
              <a:latin typeface="Arial Black" panose="020B0A04020102020204" pitchFamily="34" charset="0"/>
            </a:endParaRPr>
          </a:p>
        </p:txBody>
      </p:sp>
      <p:sp>
        <p:nvSpPr>
          <p:cNvPr id="25" name="Rounded Rectangle 24">
            <a:extLst>
              <a:ext uri="{FF2B5EF4-FFF2-40B4-BE49-F238E27FC236}">
                <a16:creationId xmlns:a16="http://schemas.microsoft.com/office/drawing/2014/main" id="{50AD99A1-CF1A-654B-8336-7B5CC8406DFC}"/>
              </a:ext>
            </a:extLst>
          </p:cNvPr>
          <p:cNvSpPr>
            <a:spLocks noChangeArrowheads="1"/>
          </p:cNvSpPr>
          <p:nvPr/>
        </p:nvSpPr>
        <p:spPr bwMode="auto">
          <a:xfrm>
            <a:off x="11220450" y="7718425"/>
            <a:ext cx="9966325" cy="21924963"/>
          </a:xfrm>
          <a:prstGeom prst="roundRect">
            <a:avLst>
              <a:gd name="adj" fmla="val 5560"/>
            </a:avLst>
          </a:prstGeom>
          <a:noFill/>
          <a:ln w="76200" algn="ctr">
            <a:solidFill>
              <a:srgbClr val="6699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79443" tIns="39722" rIns="79443" bIns="39722" anchor="ctr"/>
          <a:lstStyle/>
          <a:p>
            <a:pPr algn="ctr">
              <a:defRPr/>
            </a:pPr>
            <a:endParaRPr lang="en-US" sz="2800" dirty="0">
              <a:solidFill>
                <a:schemeClr val="lt1"/>
              </a:solidFill>
              <a:latin typeface="+mn-lt"/>
              <a:cs typeface="+mn-cs"/>
            </a:endParaRPr>
          </a:p>
        </p:txBody>
      </p:sp>
      <p:sp>
        <p:nvSpPr>
          <p:cNvPr id="2065" name="TextBox 41">
            <a:extLst>
              <a:ext uri="{FF2B5EF4-FFF2-40B4-BE49-F238E27FC236}">
                <a16:creationId xmlns:a16="http://schemas.microsoft.com/office/drawing/2014/main" id="{055C9C28-0DC5-80B6-99B8-3FABDFAB3642}"/>
              </a:ext>
            </a:extLst>
          </p:cNvPr>
          <p:cNvSpPr txBox="1">
            <a:spLocks noChangeArrowheads="1"/>
          </p:cNvSpPr>
          <p:nvPr/>
        </p:nvSpPr>
        <p:spPr bwMode="auto">
          <a:xfrm>
            <a:off x="32494538" y="28748038"/>
            <a:ext cx="98456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43" tIns="39722" rIns="79443" bIns="39722">
            <a:spAutoFit/>
          </a:bodyPr>
          <a:lstStyle>
            <a:lvl1pPr marL="269875" indent="-2698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38"/>
              </a:spcBef>
            </a:pPr>
            <a:r>
              <a:rPr lang="en-US" altLang="en-US" b="1">
                <a:latin typeface="Calibri" panose="020F0502020204030204" pitchFamily="34" charset="0"/>
              </a:rPr>
              <a:t>For further question regarding this case you can contact Dr Mohamed Moussa moussaeyedoctor@gmail.com</a:t>
            </a:r>
            <a:endParaRPr lang="en-US" altLang="en-US" b="1">
              <a:solidFill>
                <a:srgbClr val="333300"/>
              </a:solidFill>
              <a:latin typeface="Calibri" panose="020F0502020204030204" pitchFamily="34" charset="0"/>
            </a:endParaRPr>
          </a:p>
        </p:txBody>
      </p:sp>
      <p:sp>
        <p:nvSpPr>
          <p:cNvPr id="2066" name="Text Box 849">
            <a:extLst>
              <a:ext uri="{FF2B5EF4-FFF2-40B4-BE49-F238E27FC236}">
                <a16:creationId xmlns:a16="http://schemas.microsoft.com/office/drawing/2014/main" id="{3FDE06BE-5B63-8EFF-6C5F-8E9FEBCCCD12}"/>
              </a:ext>
            </a:extLst>
          </p:cNvPr>
          <p:cNvSpPr txBox="1">
            <a:spLocks noChangeArrowheads="1"/>
          </p:cNvSpPr>
          <p:nvPr/>
        </p:nvSpPr>
        <p:spPr bwMode="auto">
          <a:xfrm>
            <a:off x="21626513" y="21547138"/>
            <a:ext cx="100060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012" tIns="87006" rIns="174012" bIns="87006">
            <a:spAutoFit/>
          </a:bodyPr>
          <a:lstStyle>
            <a:lvl1pPr defTabSz="2003425" eaLnBrk="0" hangingPunct="0">
              <a:defRPr>
                <a:solidFill>
                  <a:schemeClr val="tx1"/>
                </a:solidFill>
                <a:latin typeface="Arial" panose="020B0604020202020204" pitchFamily="34" charset="0"/>
                <a:cs typeface="Arial" panose="020B0604020202020204" pitchFamily="34" charset="0"/>
              </a:defRPr>
            </a:lvl1pPr>
            <a:lvl2pPr marL="742950" indent="-285750" defTabSz="2003425" eaLnBrk="0" hangingPunct="0">
              <a:defRPr>
                <a:solidFill>
                  <a:schemeClr val="tx1"/>
                </a:solidFill>
                <a:latin typeface="Arial" panose="020B0604020202020204" pitchFamily="34" charset="0"/>
                <a:cs typeface="Arial" panose="020B0604020202020204" pitchFamily="34" charset="0"/>
              </a:defRPr>
            </a:lvl2pPr>
            <a:lvl3pPr marL="1143000" indent="-228600" defTabSz="2003425" eaLnBrk="0" hangingPunct="0">
              <a:defRPr>
                <a:solidFill>
                  <a:schemeClr val="tx1"/>
                </a:solidFill>
                <a:latin typeface="Arial" panose="020B0604020202020204" pitchFamily="34" charset="0"/>
                <a:cs typeface="Arial" panose="020B0604020202020204" pitchFamily="34" charset="0"/>
              </a:defRPr>
            </a:lvl3pPr>
            <a:lvl4pPr marL="1600200" indent="-228600" defTabSz="2003425" eaLnBrk="0" hangingPunct="0">
              <a:defRPr>
                <a:solidFill>
                  <a:schemeClr val="tx1"/>
                </a:solidFill>
                <a:latin typeface="Arial" panose="020B0604020202020204" pitchFamily="34" charset="0"/>
                <a:cs typeface="Arial" panose="020B0604020202020204" pitchFamily="34" charset="0"/>
              </a:defRPr>
            </a:lvl4pPr>
            <a:lvl5pPr marL="2057400" indent="-228600" defTabSz="2003425" eaLnBrk="0" hangingPunct="0">
              <a:defRPr>
                <a:solidFill>
                  <a:schemeClr val="tx1"/>
                </a:solidFill>
                <a:latin typeface="Arial" panose="020B0604020202020204" pitchFamily="34" charset="0"/>
                <a:cs typeface="Arial" panose="020B0604020202020204" pitchFamily="34" charset="0"/>
              </a:defRPr>
            </a:lvl5pPr>
            <a:lvl6pPr marL="25146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rgbClr val="382F25"/>
                </a:solidFill>
                <a:latin typeface="Calibri" panose="020F0502020204030204" pitchFamily="34" charset="0"/>
              </a:rPr>
              <a:t>Figure 3. Binocularity graph for No therapy control  </a:t>
            </a:r>
            <a:endParaRPr lang="en-US" altLang="en-US" sz="2400" b="1">
              <a:solidFill>
                <a:srgbClr val="382F25"/>
              </a:solidFill>
              <a:latin typeface="Calibri" panose="020F0502020204030204" pitchFamily="34" charset="0"/>
            </a:endParaRPr>
          </a:p>
        </p:txBody>
      </p:sp>
      <p:sp>
        <p:nvSpPr>
          <p:cNvPr id="2067" name="Rectangle 6">
            <a:extLst>
              <a:ext uri="{FF2B5EF4-FFF2-40B4-BE49-F238E27FC236}">
                <a16:creationId xmlns:a16="http://schemas.microsoft.com/office/drawing/2014/main" id="{68251EF3-8033-C110-E3CB-FEE3688C97FF}"/>
              </a:ext>
            </a:extLst>
          </p:cNvPr>
          <p:cNvSpPr>
            <a:spLocks noChangeArrowheads="1"/>
          </p:cNvSpPr>
          <p:nvPr/>
        </p:nvSpPr>
        <p:spPr bwMode="auto">
          <a:xfrm>
            <a:off x="0" y="31750"/>
            <a:ext cx="16033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443" tIns="39722" rIns="79443" bIns="39722"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CA" altLang="en-US"/>
          </a:p>
        </p:txBody>
      </p:sp>
      <p:sp>
        <p:nvSpPr>
          <p:cNvPr id="43" name="Rounded Rectangle 42">
            <a:extLst>
              <a:ext uri="{FF2B5EF4-FFF2-40B4-BE49-F238E27FC236}">
                <a16:creationId xmlns:a16="http://schemas.microsoft.com/office/drawing/2014/main" id="{F42BF67B-4602-F6CE-810A-ED7E5BF55AF4}"/>
              </a:ext>
            </a:extLst>
          </p:cNvPr>
          <p:cNvSpPr>
            <a:spLocks noChangeArrowheads="1"/>
          </p:cNvSpPr>
          <p:nvPr/>
        </p:nvSpPr>
        <p:spPr bwMode="auto">
          <a:xfrm>
            <a:off x="32186563" y="19575463"/>
            <a:ext cx="9966325" cy="947737"/>
          </a:xfrm>
          <a:prstGeom prst="roundRect">
            <a:avLst>
              <a:gd name="adj" fmla="val 16667"/>
            </a:avLst>
          </a:prstGeom>
          <a:solidFill>
            <a:srgbClr val="000066"/>
          </a:solidFill>
          <a:ln w="76200" algn="ctr">
            <a:solidFill>
              <a:schemeClr val="bg1"/>
            </a:solidFill>
            <a:round/>
            <a:headEnd/>
            <a:tailEnd/>
          </a:ln>
          <a:effectLst>
            <a:outerShdw blurRad="40000" dist="23000" dir="5400000" rotWithShape="0">
              <a:srgbClr val="000000">
                <a:alpha val="34999"/>
              </a:srgbClr>
            </a:outerShdw>
          </a:effectLst>
        </p:spPr>
        <p:txBody>
          <a:bodyPr lIns="79443" tIns="39722" rIns="79443" bIns="39722" anchor="ctr"/>
          <a:lstStyle/>
          <a:p>
            <a:pPr algn="ctr">
              <a:defRPr/>
            </a:pPr>
            <a:endParaRPr lang="en-US" sz="2800" dirty="0">
              <a:solidFill>
                <a:schemeClr val="lt1"/>
              </a:solidFill>
              <a:latin typeface="+mn-lt"/>
              <a:cs typeface="+mn-cs"/>
            </a:endParaRPr>
          </a:p>
        </p:txBody>
      </p:sp>
      <p:sp>
        <p:nvSpPr>
          <p:cNvPr id="45" name="TextBox 44">
            <a:extLst>
              <a:ext uri="{FF2B5EF4-FFF2-40B4-BE49-F238E27FC236}">
                <a16:creationId xmlns:a16="http://schemas.microsoft.com/office/drawing/2014/main" id="{07AE7D1B-8F13-3B0D-F731-4E863FE4D6D4}"/>
              </a:ext>
            </a:extLst>
          </p:cNvPr>
          <p:cNvSpPr txBox="1"/>
          <p:nvPr/>
        </p:nvSpPr>
        <p:spPr>
          <a:xfrm>
            <a:off x="35093275" y="19734213"/>
            <a:ext cx="4356100" cy="727075"/>
          </a:xfrm>
          <a:prstGeom prst="rect">
            <a:avLst/>
          </a:prstGeom>
          <a:noFill/>
        </p:spPr>
        <p:txBody>
          <a:bodyPr lIns="79443" tIns="39722" rIns="79443" bIns="39722">
            <a:spAutoFit/>
          </a:bodyPr>
          <a:lstStyle/>
          <a:p>
            <a:pPr algn="ctr">
              <a:defRPr/>
            </a:pPr>
            <a:r>
              <a:rPr lang="en-US" sz="4200" b="1" dirty="0">
                <a:solidFill>
                  <a:schemeClr val="bg1">
                    <a:lumMod val="40000"/>
                    <a:lumOff val="60000"/>
                  </a:schemeClr>
                </a:solidFill>
                <a:latin typeface="Calibri"/>
                <a:cs typeface="Calibri"/>
              </a:rPr>
              <a:t>Conclusion</a:t>
            </a:r>
            <a:endParaRPr lang="en-US" sz="4200" dirty="0">
              <a:solidFill>
                <a:schemeClr val="bg1">
                  <a:lumMod val="40000"/>
                  <a:lumOff val="60000"/>
                </a:schemeClr>
              </a:solidFill>
              <a:latin typeface="Arial Black" pitchFamily="59" charset="0"/>
              <a:cs typeface="+mn-cs"/>
            </a:endParaRPr>
          </a:p>
        </p:txBody>
      </p:sp>
      <p:sp>
        <p:nvSpPr>
          <p:cNvPr id="46" name="Rounded Rectangle 45">
            <a:extLst>
              <a:ext uri="{FF2B5EF4-FFF2-40B4-BE49-F238E27FC236}">
                <a16:creationId xmlns:a16="http://schemas.microsoft.com/office/drawing/2014/main" id="{7D55E92C-7CE7-F00F-BDF2-AF61B578FAA4}"/>
              </a:ext>
            </a:extLst>
          </p:cNvPr>
          <p:cNvSpPr>
            <a:spLocks noChangeArrowheads="1"/>
          </p:cNvSpPr>
          <p:nvPr/>
        </p:nvSpPr>
        <p:spPr bwMode="auto">
          <a:xfrm>
            <a:off x="32211963" y="20897850"/>
            <a:ext cx="9964737" cy="2617788"/>
          </a:xfrm>
          <a:prstGeom prst="roundRect">
            <a:avLst>
              <a:gd name="adj" fmla="val 5560"/>
            </a:avLst>
          </a:prstGeom>
          <a:noFill/>
          <a:ln w="76200" algn="ctr">
            <a:solidFill>
              <a:srgbClr val="6699FF"/>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79443" tIns="39722" rIns="79443" bIns="39722" anchor="ctr"/>
          <a:lstStyle/>
          <a:p>
            <a:pPr algn="ctr">
              <a:defRPr/>
            </a:pPr>
            <a:endParaRPr lang="en-US" sz="2800" dirty="0">
              <a:solidFill>
                <a:schemeClr val="lt1"/>
              </a:solidFill>
              <a:latin typeface="+mn-lt"/>
              <a:cs typeface="+mn-cs"/>
            </a:endParaRPr>
          </a:p>
        </p:txBody>
      </p:sp>
      <p:sp>
        <p:nvSpPr>
          <p:cNvPr id="2071" name="Text Box 849">
            <a:extLst>
              <a:ext uri="{FF2B5EF4-FFF2-40B4-BE49-F238E27FC236}">
                <a16:creationId xmlns:a16="http://schemas.microsoft.com/office/drawing/2014/main" id="{688AF96C-3857-E045-B802-3C3586191479}"/>
              </a:ext>
            </a:extLst>
          </p:cNvPr>
          <p:cNvSpPr txBox="1">
            <a:spLocks noChangeArrowheads="1"/>
          </p:cNvSpPr>
          <p:nvPr/>
        </p:nvSpPr>
        <p:spPr bwMode="auto">
          <a:xfrm>
            <a:off x="21945600" y="13482638"/>
            <a:ext cx="9304338"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012" tIns="87006" rIns="174012" bIns="87006">
            <a:spAutoFit/>
          </a:bodyPr>
          <a:lstStyle>
            <a:lvl1pPr defTabSz="2003425" eaLnBrk="0" hangingPunct="0">
              <a:defRPr>
                <a:solidFill>
                  <a:schemeClr val="tx1"/>
                </a:solidFill>
                <a:latin typeface="Arial" panose="020B0604020202020204" pitchFamily="34" charset="0"/>
                <a:cs typeface="Arial" panose="020B0604020202020204" pitchFamily="34" charset="0"/>
              </a:defRPr>
            </a:lvl1pPr>
            <a:lvl2pPr marL="742950" indent="-285750" defTabSz="2003425" eaLnBrk="0" hangingPunct="0">
              <a:defRPr>
                <a:solidFill>
                  <a:schemeClr val="tx1"/>
                </a:solidFill>
                <a:latin typeface="Arial" panose="020B0604020202020204" pitchFamily="34" charset="0"/>
                <a:cs typeface="Arial" panose="020B0604020202020204" pitchFamily="34" charset="0"/>
              </a:defRPr>
            </a:lvl2pPr>
            <a:lvl3pPr marL="1143000" indent="-228600" defTabSz="2003425" eaLnBrk="0" hangingPunct="0">
              <a:defRPr>
                <a:solidFill>
                  <a:schemeClr val="tx1"/>
                </a:solidFill>
                <a:latin typeface="Arial" panose="020B0604020202020204" pitchFamily="34" charset="0"/>
                <a:cs typeface="Arial" panose="020B0604020202020204" pitchFamily="34" charset="0"/>
              </a:defRPr>
            </a:lvl3pPr>
            <a:lvl4pPr marL="1600200" indent="-228600" defTabSz="2003425" eaLnBrk="0" hangingPunct="0">
              <a:defRPr>
                <a:solidFill>
                  <a:schemeClr val="tx1"/>
                </a:solidFill>
                <a:latin typeface="Arial" panose="020B0604020202020204" pitchFamily="34" charset="0"/>
                <a:cs typeface="Arial" panose="020B0604020202020204" pitchFamily="34" charset="0"/>
              </a:defRPr>
            </a:lvl4pPr>
            <a:lvl5pPr marL="2057400" indent="-228600" defTabSz="2003425" eaLnBrk="0" hangingPunct="0">
              <a:defRPr>
                <a:solidFill>
                  <a:schemeClr val="tx1"/>
                </a:solidFill>
                <a:latin typeface="Arial" panose="020B0604020202020204" pitchFamily="34" charset="0"/>
                <a:cs typeface="Arial" panose="020B0604020202020204" pitchFamily="34" charset="0"/>
              </a:defRPr>
            </a:lvl5pPr>
            <a:lvl6pPr marL="25146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latin typeface="Calibri" panose="020F0502020204030204" pitchFamily="34" charset="0"/>
              </a:rPr>
              <a:t>Figure 2. Binocular amplitude graph before  and after therapy</a:t>
            </a:r>
          </a:p>
        </p:txBody>
      </p:sp>
      <p:pic>
        <p:nvPicPr>
          <p:cNvPr id="2072" name="Picture 242" descr="Eye Logo">
            <a:extLst>
              <a:ext uri="{FF2B5EF4-FFF2-40B4-BE49-F238E27FC236}">
                <a16:creationId xmlns:a16="http://schemas.microsoft.com/office/drawing/2014/main" id="{634C7E63-0827-0AAC-EED7-2688BEBA8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25" y="1644650"/>
            <a:ext cx="658177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69" descr="Eye Logo">
            <a:extLst>
              <a:ext uri="{FF2B5EF4-FFF2-40B4-BE49-F238E27FC236}">
                <a16:creationId xmlns:a16="http://schemas.microsoft.com/office/drawing/2014/main" id="{EE542E29-26AA-8427-625E-93E742CAB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8875" y="1600200"/>
            <a:ext cx="658018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 name="TextBox 41">
            <a:extLst>
              <a:ext uri="{FF2B5EF4-FFF2-40B4-BE49-F238E27FC236}">
                <a16:creationId xmlns:a16="http://schemas.microsoft.com/office/drawing/2014/main" id="{473E6596-D894-323D-E1A5-881BBD3F4A73}"/>
              </a:ext>
            </a:extLst>
          </p:cNvPr>
          <p:cNvSpPr txBox="1">
            <a:spLocks noChangeArrowheads="1"/>
          </p:cNvSpPr>
          <p:nvPr/>
        </p:nvSpPr>
        <p:spPr bwMode="auto">
          <a:xfrm>
            <a:off x="32481838" y="25477788"/>
            <a:ext cx="9694862"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43" tIns="39722" rIns="79443" bIns="3972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14350" indent="-514350" eaLnBrk="1" hangingPunct="1">
              <a:spcBef>
                <a:spcPts val="0"/>
              </a:spcBef>
              <a:buFont typeface="+mj-lt"/>
              <a:buAutoNum type="arabicPeriod"/>
              <a:defRPr/>
            </a:pPr>
            <a:r>
              <a:rPr lang="en-CA" sz="2000" b="1" dirty="0">
                <a:solidFill>
                  <a:srgbClr val="000000"/>
                </a:solidFill>
                <a:latin typeface="Calibri" pitchFamily="34" charset="0"/>
              </a:rPr>
              <a:t>Cohen,M.,Grosswasser,Z.,</a:t>
            </a:r>
            <a:r>
              <a:rPr lang="en-CA" sz="2000" b="1" dirty="0" err="1">
                <a:solidFill>
                  <a:srgbClr val="000000"/>
                </a:solidFill>
                <a:latin typeface="Calibri" pitchFamily="34" charset="0"/>
              </a:rPr>
              <a:t>Brachadski</a:t>
            </a:r>
            <a:r>
              <a:rPr lang="en-CA" sz="2000" b="1" dirty="0">
                <a:solidFill>
                  <a:srgbClr val="000000"/>
                </a:solidFill>
                <a:latin typeface="Calibri" pitchFamily="34" charset="0"/>
              </a:rPr>
              <a:t>, R.,&amp;</a:t>
            </a:r>
            <a:r>
              <a:rPr lang="en-CA" sz="2000" b="1" dirty="0" err="1">
                <a:solidFill>
                  <a:srgbClr val="000000"/>
                </a:solidFill>
                <a:latin typeface="Calibri" pitchFamily="34" charset="0"/>
              </a:rPr>
              <a:t>Appel,A</a:t>
            </a:r>
            <a:r>
              <a:rPr lang="en-CA" sz="2000" b="1" dirty="0">
                <a:solidFill>
                  <a:srgbClr val="000000"/>
                </a:solidFill>
                <a:latin typeface="Calibri" pitchFamily="34" charset="0"/>
              </a:rPr>
              <a:t>.(1989). Convergence insufficiency in brain injured patients. Brain Injury, 3(2), 187-191.</a:t>
            </a:r>
          </a:p>
          <a:p>
            <a:pPr marL="457200" indent="-457200" eaLnBrk="1" hangingPunct="1">
              <a:spcBef>
                <a:spcPts val="0"/>
              </a:spcBef>
              <a:buFont typeface="+mj-lt"/>
              <a:buAutoNum type="arabicPeriod"/>
              <a:defRPr/>
            </a:pPr>
            <a:r>
              <a:rPr lang="en-CA" sz="2000" b="1" dirty="0" err="1">
                <a:solidFill>
                  <a:srgbClr val="000000"/>
                </a:solidFill>
                <a:latin typeface="Calibri" pitchFamily="34" charset="0"/>
              </a:rPr>
              <a:t>Yadav</a:t>
            </a:r>
            <a:r>
              <a:rPr lang="en-CA" sz="2000" b="1" dirty="0">
                <a:solidFill>
                  <a:srgbClr val="000000"/>
                </a:solidFill>
                <a:latin typeface="Calibri" pitchFamily="34" charset="0"/>
              </a:rPr>
              <a:t> NK, </a:t>
            </a:r>
            <a:r>
              <a:rPr lang="en-CA" sz="2000" b="1" dirty="0" err="1">
                <a:solidFill>
                  <a:srgbClr val="000000"/>
                </a:solidFill>
                <a:latin typeface="Calibri" pitchFamily="34" charset="0"/>
              </a:rPr>
              <a:t>Ciuffreda</a:t>
            </a:r>
            <a:r>
              <a:rPr lang="en-CA" sz="2000" b="1" dirty="0">
                <a:solidFill>
                  <a:srgbClr val="000000"/>
                </a:solidFill>
                <a:latin typeface="Calibri" pitchFamily="34" charset="0"/>
              </a:rPr>
              <a:t> KJ. Effect of </a:t>
            </a:r>
            <a:r>
              <a:rPr lang="en-CA" sz="2000" b="1" dirty="0" err="1">
                <a:solidFill>
                  <a:srgbClr val="000000"/>
                </a:solidFill>
                <a:latin typeface="Calibri" pitchFamily="34" charset="0"/>
              </a:rPr>
              <a:t>binasal</a:t>
            </a:r>
            <a:r>
              <a:rPr lang="en-CA" sz="2000" b="1" dirty="0">
                <a:solidFill>
                  <a:srgbClr val="000000"/>
                </a:solidFill>
                <a:latin typeface="Calibri" pitchFamily="34" charset="0"/>
              </a:rPr>
              <a:t> occlusion (BNO) and base-in prisms on the visual-evoked potential (VEP) in mild traumatic brain injury (</a:t>
            </a:r>
            <a:r>
              <a:rPr lang="en-CA" sz="2000" b="1" dirty="0" err="1">
                <a:solidFill>
                  <a:srgbClr val="000000"/>
                </a:solidFill>
                <a:latin typeface="Calibri" pitchFamily="34" charset="0"/>
              </a:rPr>
              <a:t>mTBI</a:t>
            </a:r>
            <a:r>
              <a:rPr lang="en-CA" sz="2000" b="1" dirty="0">
                <a:solidFill>
                  <a:srgbClr val="000000"/>
                </a:solidFill>
                <a:latin typeface="Calibri" pitchFamily="34" charset="0"/>
              </a:rPr>
              <a:t>).Brain Inj. 2014;28(12):1568-80. </a:t>
            </a:r>
          </a:p>
          <a:p>
            <a:pPr marL="457200" indent="-457200" eaLnBrk="1" hangingPunct="1">
              <a:spcBef>
                <a:spcPts val="0"/>
              </a:spcBef>
              <a:buFont typeface="+mj-lt"/>
              <a:buAutoNum type="arabicPeriod"/>
              <a:defRPr/>
            </a:pPr>
            <a:r>
              <a:rPr lang="en-CA" sz="2000" b="1" dirty="0" err="1">
                <a:solidFill>
                  <a:srgbClr val="000000"/>
                </a:solidFill>
                <a:latin typeface="Calibri" pitchFamily="34" charset="0"/>
              </a:rPr>
              <a:t>Padula</a:t>
            </a:r>
            <a:r>
              <a:rPr lang="en-CA" sz="2000" b="1" dirty="0">
                <a:solidFill>
                  <a:srgbClr val="000000"/>
                </a:solidFill>
                <a:latin typeface="Calibri" pitchFamily="34" charset="0"/>
              </a:rPr>
              <a:t> WV, Nelson CA, </a:t>
            </a:r>
            <a:r>
              <a:rPr lang="en-CA" sz="2000" b="1" dirty="0" err="1">
                <a:solidFill>
                  <a:srgbClr val="000000"/>
                </a:solidFill>
                <a:latin typeface="Calibri" pitchFamily="34" charset="0"/>
              </a:rPr>
              <a:t>Padula</a:t>
            </a:r>
            <a:r>
              <a:rPr lang="en-CA" sz="2000" b="1" dirty="0">
                <a:solidFill>
                  <a:srgbClr val="000000"/>
                </a:solidFill>
                <a:latin typeface="Calibri" pitchFamily="34" charset="0"/>
              </a:rPr>
              <a:t> WV, </a:t>
            </a:r>
            <a:r>
              <a:rPr lang="en-CA" sz="2000" b="1" dirty="0" err="1">
                <a:solidFill>
                  <a:srgbClr val="000000"/>
                </a:solidFill>
                <a:latin typeface="Calibri" pitchFamily="34" charset="0"/>
              </a:rPr>
              <a:t>Benabib</a:t>
            </a:r>
            <a:r>
              <a:rPr lang="en-CA" sz="2000" b="1" dirty="0">
                <a:solidFill>
                  <a:srgbClr val="000000"/>
                </a:solidFill>
                <a:latin typeface="Calibri" pitchFamily="34" charset="0"/>
              </a:rPr>
              <a:t> R, </a:t>
            </a:r>
            <a:r>
              <a:rPr lang="en-CA" sz="2000" b="1" dirty="0" err="1">
                <a:solidFill>
                  <a:srgbClr val="000000"/>
                </a:solidFill>
                <a:latin typeface="Calibri" pitchFamily="34" charset="0"/>
              </a:rPr>
              <a:t>Yilmaz</a:t>
            </a:r>
            <a:r>
              <a:rPr lang="en-CA" sz="2000" b="1" dirty="0">
                <a:solidFill>
                  <a:srgbClr val="000000"/>
                </a:solidFill>
                <a:latin typeface="Calibri" pitchFamily="34" charset="0"/>
              </a:rPr>
              <a:t> T, </a:t>
            </a:r>
            <a:r>
              <a:rPr lang="en-CA" sz="2000" b="1" dirty="0" err="1">
                <a:solidFill>
                  <a:srgbClr val="000000"/>
                </a:solidFill>
                <a:latin typeface="Calibri" pitchFamily="34" charset="0"/>
              </a:rPr>
              <a:t>Krevisky</a:t>
            </a:r>
            <a:r>
              <a:rPr lang="en-CA" sz="2000" b="1" dirty="0">
                <a:solidFill>
                  <a:srgbClr val="000000"/>
                </a:solidFill>
                <a:latin typeface="Calibri" pitchFamily="34" charset="0"/>
              </a:rPr>
              <a:t> </a:t>
            </a:r>
            <a:r>
              <a:rPr lang="en-CA" sz="2000" b="1" dirty="0" err="1">
                <a:solidFill>
                  <a:srgbClr val="000000"/>
                </a:solidFill>
                <a:latin typeface="Calibri" pitchFamily="34" charset="0"/>
              </a:rPr>
              <a:t>S.Modifying</a:t>
            </a:r>
            <a:r>
              <a:rPr lang="en-CA" sz="2000" b="1" dirty="0">
                <a:solidFill>
                  <a:srgbClr val="000000"/>
                </a:solidFill>
                <a:latin typeface="Calibri" pitchFamily="34" charset="0"/>
              </a:rPr>
              <a:t> postural adaptation following a CVA through prismatic shift of </a:t>
            </a:r>
            <a:r>
              <a:rPr lang="en-CA" sz="2000" b="1" dirty="0" err="1">
                <a:solidFill>
                  <a:srgbClr val="000000"/>
                </a:solidFill>
                <a:latin typeface="Calibri" pitchFamily="34" charset="0"/>
              </a:rPr>
              <a:t>visuo</a:t>
            </a:r>
            <a:r>
              <a:rPr lang="en-CA" sz="2000" b="1" dirty="0">
                <a:solidFill>
                  <a:srgbClr val="000000"/>
                </a:solidFill>
                <a:latin typeface="Calibri" pitchFamily="34" charset="0"/>
              </a:rPr>
              <a:t>-spatial </a:t>
            </a:r>
            <a:r>
              <a:rPr lang="en-CA" sz="2000" b="1" dirty="0" err="1">
                <a:solidFill>
                  <a:srgbClr val="000000"/>
                </a:solidFill>
                <a:latin typeface="Calibri" pitchFamily="34" charset="0"/>
              </a:rPr>
              <a:t>egocenter</a:t>
            </a:r>
            <a:r>
              <a:rPr lang="en-CA" sz="2000" b="1" dirty="0">
                <a:solidFill>
                  <a:srgbClr val="000000"/>
                </a:solidFill>
                <a:latin typeface="Calibri" pitchFamily="34" charset="0"/>
              </a:rPr>
              <a:t>. Brain Injury. 2009;23(6):566-576.</a:t>
            </a:r>
            <a:r>
              <a:rPr lang="en-US" sz="2000" dirty="0"/>
              <a:t> </a:t>
            </a:r>
          </a:p>
          <a:p>
            <a:pPr marL="457200" indent="-457200" eaLnBrk="1" hangingPunct="1">
              <a:spcBef>
                <a:spcPts val="0"/>
              </a:spcBef>
              <a:buFont typeface="+mj-lt"/>
              <a:buAutoNum type="arabicPeriod"/>
              <a:defRPr/>
            </a:pPr>
            <a:r>
              <a:rPr lang="en-US" b="1" dirty="0" err="1"/>
              <a:t>Padula</a:t>
            </a:r>
            <a:r>
              <a:rPr lang="en-US" b="1" dirty="0"/>
              <a:t> W, </a:t>
            </a:r>
            <a:r>
              <a:rPr lang="en-US" b="1" dirty="0" err="1"/>
              <a:t>Argyris</a:t>
            </a:r>
            <a:r>
              <a:rPr lang="en-US" b="1" dirty="0"/>
              <a:t> S, Ray J. </a:t>
            </a:r>
            <a:r>
              <a:rPr lang="en-US" b="1" i="1" dirty="0"/>
              <a:t>Visual Evoked Vision syndrome (PTVS) in patients with traumatic brain injuries (TBI), Brain Injury, </a:t>
            </a:r>
            <a:r>
              <a:rPr lang="en-US" b="1" dirty="0"/>
              <a:t>1994;8(2):125-133</a:t>
            </a:r>
            <a:endParaRPr lang="en-US" sz="2000" dirty="0">
              <a:solidFill>
                <a:srgbClr val="333300"/>
              </a:solidFill>
              <a:latin typeface="Calibri" pitchFamily="34" charset="0"/>
            </a:endParaRPr>
          </a:p>
        </p:txBody>
      </p:sp>
      <p:graphicFrame>
        <p:nvGraphicFramePr>
          <p:cNvPr id="4" name="Table 3">
            <a:extLst>
              <a:ext uri="{FF2B5EF4-FFF2-40B4-BE49-F238E27FC236}">
                <a16:creationId xmlns:a16="http://schemas.microsoft.com/office/drawing/2014/main" id="{F9F7F4B9-A58E-16E7-1ADB-7ACE30B128C4}"/>
              </a:ext>
            </a:extLst>
          </p:cNvPr>
          <p:cNvGraphicFramePr>
            <a:graphicFrameLocks noGrp="1"/>
          </p:cNvGraphicFramePr>
          <p:nvPr/>
        </p:nvGraphicFramePr>
        <p:xfrm>
          <a:off x="21148675" y="17252950"/>
          <a:ext cx="511175" cy="149225"/>
        </p:xfrm>
        <a:graphic>
          <a:graphicData uri="http://schemas.openxmlformats.org/drawingml/2006/table">
            <a:tbl>
              <a:tblPr>
                <a:tableStyleId>{5C22544A-7EE6-4342-B048-85BDC9FD1C3A}</a:tableStyleId>
              </a:tblPr>
              <a:tblGrid>
                <a:gridCol w="511175">
                  <a:extLst>
                    <a:ext uri="{9D8B030D-6E8A-4147-A177-3AD203B41FA5}">
                      <a16:colId xmlns:a16="http://schemas.microsoft.com/office/drawing/2014/main" val="20000"/>
                    </a:ext>
                  </a:extLst>
                </a:gridCol>
              </a:tblGrid>
              <a:tr h="149225">
                <a:tc>
                  <a:txBody>
                    <a:bodyPr/>
                    <a:lstStyle/>
                    <a:p>
                      <a:pPr algn="l" fontAlgn="b"/>
                      <a:endParaRPr lang="en-US" sz="900" b="0" i="0" u="none" strike="noStrike" dirty="0">
                        <a:effectLst/>
                        <a:latin typeface="Arial"/>
                      </a:endParaRPr>
                    </a:p>
                  </a:txBody>
                  <a:tcPr marL="7987" marR="7987" marT="8778" marB="0" anchor="b"/>
                </a:tc>
                <a:extLst>
                  <a:ext uri="{0D108BD9-81ED-4DB2-BD59-A6C34878D82A}">
                    <a16:rowId xmlns:a16="http://schemas.microsoft.com/office/drawing/2014/main" val="10000"/>
                  </a:ext>
                </a:extLst>
              </a:tr>
            </a:tbl>
          </a:graphicData>
        </a:graphic>
      </p:graphicFrame>
      <p:graphicFrame>
        <p:nvGraphicFramePr>
          <p:cNvPr id="2081" name="Chart 48">
            <a:extLst>
              <a:ext uri="{FF2B5EF4-FFF2-40B4-BE49-F238E27FC236}">
                <a16:creationId xmlns:a16="http://schemas.microsoft.com/office/drawing/2014/main" id="{B27F3E7B-93E9-FF8C-6EB9-F7D39850871A}"/>
              </a:ext>
            </a:extLst>
          </p:cNvPr>
          <p:cNvGraphicFramePr>
            <a:graphicFrameLocks/>
          </p:cNvGraphicFramePr>
          <p:nvPr/>
        </p:nvGraphicFramePr>
        <p:xfrm>
          <a:off x="21845588" y="14890750"/>
          <a:ext cx="9566275" cy="6434138"/>
        </p:xfrm>
        <a:graphic>
          <a:graphicData uri="http://schemas.openxmlformats.org/presentationml/2006/ole">
            <mc:AlternateContent xmlns:mc="http://schemas.openxmlformats.org/markup-compatibility/2006">
              <mc:Choice xmlns:v="urn:schemas-microsoft-com:vml" Requires="v">
                <p:oleObj r:id="rId3" imgW="0" imgH="0" progId="Excel.Chart.8">
                  <p:embed/>
                </p:oleObj>
              </mc:Choice>
              <mc:Fallback>
                <p:oleObj r:id="rId3" imgW="0" imgH="0" progId="Excel.Chart.8">
                  <p:embed/>
                  <p:pic>
                    <p:nvPicPr>
                      <p:cNvPr id="2081" name="Chart 48">
                        <a:extLst>
                          <a:ext uri="{FF2B5EF4-FFF2-40B4-BE49-F238E27FC236}">
                            <a16:creationId xmlns:a16="http://schemas.microsoft.com/office/drawing/2014/main" id="{B27F3E7B-93E9-FF8C-6EB9-F7D39850871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5588" y="14890750"/>
                        <a:ext cx="9566275" cy="64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82" name="Chart 50">
            <a:extLst>
              <a:ext uri="{FF2B5EF4-FFF2-40B4-BE49-F238E27FC236}">
                <a16:creationId xmlns:a16="http://schemas.microsoft.com/office/drawing/2014/main" id="{1C0B0317-DD36-7A41-EC86-E71AA2727F17}"/>
              </a:ext>
            </a:extLst>
          </p:cNvPr>
          <p:cNvGraphicFramePr>
            <a:graphicFrameLocks/>
          </p:cNvGraphicFramePr>
          <p:nvPr/>
        </p:nvGraphicFramePr>
        <p:xfrm>
          <a:off x="22167850" y="22709188"/>
          <a:ext cx="9080500" cy="6608762"/>
        </p:xfrm>
        <a:graphic>
          <a:graphicData uri="http://schemas.openxmlformats.org/presentationml/2006/ole">
            <mc:AlternateContent xmlns:mc="http://schemas.openxmlformats.org/markup-compatibility/2006">
              <mc:Choice xmlns:v="urn:schemas-microsoft-com:vml" Requires="v">
                <p:oleObj r:id="rId5" imgW="0" imgH="0" progId="Excel.Chart.8">
                  <p:embed/>
                </p:oleObj>
              </mc:Choice>
              <mc:Fallback>
                <p:oleObj r:id="rId5" imgW="0" imgH="0" progId="Excel.Chart.8">
                  <p:embed/>
                  <p:pic>
                    <p:nvPicPr>
                      <p:cNvPr id="2082" name="Chart 50">
                        <a:extLst>
                          <a:ext uri="{FF2B5EF4-FFF2-40B4-BE49-F238E27FC236}">
                            <a16:creationId xmlns:a16="http://schemas.microsoft.com/office/drawing/2014/main" id="{1C0B0317-DD36-7A41-EC86-E71AA2727F1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67850" y="22709188"/>
                        <a:ext cx="9080500" cy="660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Group 280">
            <a:extLst>
              <a:ext uri="{FF2B5EF4-FFF2-40B4-BE49-F238E27FC236}">
                <a16:creationId xmlns:a16="http://schemas.microsoft.com/office/drawing/2014/main" id="{5008E346-6FC4-C7C0-903C-6FB1205026D8}"/>
              </a:ext>
            </a:extLst>
          </p:cNvPr>
          <p:cNvGraphicFramePr>
            <a:graphicFrameLocks noGrp="1"/>
          </p:cNvGraphicFramePr>
          <p:nvPr/>
        </p:nvGraphicFramePr>
        <p:xfrm>
          <a:off x="11682413" y="22750463"/>
          <a:ext cx="8812212" cy="6929437"/>
        </p:xfrm>
        <a:graphic>
          <a:graphicData uri="http://schemas.openxmlformats.org/drawingml/2006/table">
            <a:tbl>
              <a:tblPr/>
              <a:tblGrid>
                <a:gridCol w="1590663">
                  <a:extLst>
                    <a:ext uri="{9D8B030D-6E8A-4147-A177-3AD203B41FA5}">
                      <a16:colId xmlns:a16="http://schemas.microsoft.com/office/drawing/2014/main" val="20000"/>
                    </a:ext>
                  </a:extLst>
                </a:gridCol>
                <a:gridCol w="2102127">
                  <a:extLst>
                    <a:ext uri="{9D8B030D-6E8A-4147-A177-3AD203B41FA5}">
                      <a16:colId xmlns:a16="http://schemas.microsoft.com/office/drawing/2014/main" val="20001"/>
                    </a:ext>
                  </a:extLst>
                </a:gridCol>
                <a:gridCol w="857307">
                  <a:extLst>
                    <a:ext uri="{9D8B030D-6E8A-4147-A177-3AD203B41FA5}">
                      <a16:colId xmlns:a16="http://schemas.microsoft.com/office/drawing/2014/main" val="20002"/>
                    </a:ext>
                  </a:extLst>
                </a:gridCol>
                <a:gridCol w="2739135">
                  <a:extLst>
                    <a:ext uri="{9D8B030D-6E8A-4147-A177-3AD203B41FA5}">
                      <a16:colId xmlns:a16="http://schemas.microsoft.com/office/drawing/2014/main" val="20003"/>
                    </a:ext>
                  </a:extLst>
                </a:gridCol>
                <a:gridCol w="1522980">
                  <a:extLst>
                    <a:ext uri="{9D8B030D-6E8A-4147-A177-3AD203B41FA5}">
                      <a16:colId xmlns:a16="http://schemas.microsoft.com/office/drawing/2014/main" val="20004"/>
                    </a:ext>
                  </a:extLst>
                </a:gridCol>
              </a:tblGrid>
              <a:tr h="615669">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Level  </a:t>
                      </a:r>
                    </a:p>
                  </a:txBody>
                  <a:tcPr marL="76440" marR="76440" marT="42052" marB="420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Initial visit</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3000" b="0" i="0" u="none" strike="noStrike" cap="none" normalizeH="0" baseline="0" dirty="0">
                        <a:ln>
                          <a:noFill/>
                        </a:ln>
                        <a:solidFill>
                          <a:schemeClr val="tx1"/>
                        </a:solidFill>
                        <a:effectLst/>
                        <a:latin typeface="Arial" charset="0"/>
                        <a:cs typeface="Arial" charset="0"/>
                      </a:endParaRP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Follow up visit</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3000" b="0" i="0" u="none" strike="noStrike" cap="none" normalizeH="0" baseline="0" dirty="0">
                        <a:ln>
                          <a:noFill/>
                        </a:ln>
                        <a:solidFill>
                          <a:schemeClr val="tx1"/>
                        </a:solidFill>
                        <a:effectLst/>
                        <a:latin typeface="Arial" charset="0"/>
                        <a:cs typeface="Arial" charset="0"/>
                      </a:endParaRPr>
                    </a:p>
                  </a:txBody>
                  <a:tcPr marL="76440" marR="76440" marT="42052" marB="420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9955">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8X8</a:t>
                      </a:r>
                    </a:p>
                  </a:txBody>
                  <a:tcPr marL="76440" marR="76440" marT="42052" marB="420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Interference</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0</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CA" sz="3000" b="0" i="0" u="none" strike="noStrike" cap="none" normalizeH="0" baseline="0" dirty="0">
                          <a:ln>
                            <a:noFill/>
                          </a:ln>
                          <a:solidFill>
                            <a:schemeClr val="tx1"/>
                          </a:solidFill>
                          <a:effectLst/>
                          <a:latin typeface="Arial" charset="0"/>
                          <a:cs typeface="Arial" charset="0"/>
                        </a:rPr>
                        <a:t>suppression</a:t>
                      </a:r>
                    </a:p>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3000" b="0" i="0" u="none" strike="noStrike" cap="none" normalizeH="0" baseline="0" dirty="0">
                        <a:ln>
                          <a:noFill/>
                        </a:ln>
                        <a:solidFill>
                          <a:schemeClr val="tx1"/>
                        </a:solidFill>
                        <a:effectLst/>
                        <a:latin typeface="Arial" charset="0"/>
                        <a:cs typeface="Arial" charset="0"/>
                      </a:endParaRP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10</a:t>
                      </a:r>
                    </a:p>
                  </a:txBody>
                  <a:tcPr marL="76440" marR="76440" marT="42052" marB="420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47160">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16X16</a:t>
                      </a:r>
                    </a:p>
                  </a:txBody>
                  <a:tcPr marL="76440" marR="76440" marT="42052" marB="420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rgbClr val="00007D"/>
                        </a:buClr>
                        <a:buSzPct val="75000"/>
                        <a:buFont typeface="Wingdings" pitchFamily="2" charset="2"/>
                        <a:buNone/>
                        <a:tabLst/>
                        <a:defRPr/>
                      </a:pPr>
                      <a:r>
                        <a:rPr kumimoji="0" lang="en-CA" sz="3000" b="0" i="0" u="none" strike="noStrike" kern="1200" cap="none" spc="0" normalizeH="0" baseline="0" noProof="0" dirty="0">
                          <a:ln>
                            <a:noFill/>
                          </a:ln>
                          <a:solidFill>
                            <a:srgbClr val="000000"/>
                          </a:solidFill>
                          <a:effectLst/>
                          <a:uLnTx/>
                          <a:uFillTx/>
                          <a:latin typeface="Arial" charset="0"/>
                          <a:ea typeface="+mn-ea"/>
                          <a:cs typeface="Arial" charset="0"/>
                        </a:rPr>
                        <a:t>Interference</a:t>
                      </a:r>
                    </a:p>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3000" b="0" i="0" u="none" strike="noStrike" cap="none" normalizeH="0" baseline="0" dirty="0">
                        <a:ln>
                          <a:noFill/>
                        </a:ln>
                        <a:solidFill>
                          <a:schemeClr val="tx1"/>
                        </a:solidFill>
                        <a:effectLst/>
                        <a:latin typeface="Arial" charset="0"/>
                        <a:cs typeface="Arial" charset="0"/>
                      </a:endParaRP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0</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CA" sz="3000" b="0" i="0" u="none" strike="noStrike" cap="none" normalizeH="0" baseline="0" dirty="0">
                          <a:ln>
                            <a:noFill/>
                          </a:ln>
                          <a:solidFill>
                            <a:schemeClr val="tx1"/>
                          </a:solidFill>
                          <a:effectLst/>
                          <a:latin typeface="Arial" charset="0"/>
                          <a:cs typeface="Arial" charset="0"/>
                        </a:rPr>
                        <a:t>summation</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20</a:t>
                      </a:r>
                    </a:p>
                  </a:txBody>
                  <a:tcPr marL="76440" marR="76440" marT="42052" marB="420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8514">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32X32</a:t>
                      </a:r>
                    </a:p>
                  </a:txBody>
                  <a:tcPr marL="76440" marR="76440" marT="42052" marB="420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suppression</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10</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CA" sz="3000" b="0" i="0" u="none" strike="noStrike" cap="none" normalizeH="0" baseline="0" dirty="0">
                          <a:ln>
                            <a:noFill/>
                          </a:ln>
                          <a:solidFill>
                            <a:schemeClr val="tx1"/>
                          </a:solidFill>
                          <a:effectLst/>
                          <a:latin typeface="Arial" charset="0"/>
                          <a:cs typeface="Arial" charset="0"/>
                        </a:rPr>
                        <a:t>summation</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20</a:t>
                      </a:r>
                    </a:p>
                  </a:txBody>
                  <a:tcPr marL="76440" marR="76440" marT="42052" marB="420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6876">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64X64</a:t>
                      </a:r>
                    </a:p>
                  </a:txBody>
                  <a:tcPr marL="76440" marR="76440" marT="42052" marB="420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summation</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20</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CA" sz="3000" b="0" i="0" u="none" strike="noStrike" cap="none" normalizeH="0" baseline="0" dirty="0">
                          <a:ln>
                            <a:noFill/>
                          </a:ln>
                          <a:solidFill>
                            <a:schemeClr val="tx1"/>
                          </a:solidFill>
                          <a:effectLst/>
                          <a:latin typeface="Arial" charset="0"/>
                          <a:cs typeface="Arial" charset="0"/>
                        </a:rPr>
                        <a:t>summation</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20</a:t>
                      </a:r>
                    </a:p>
                  </a:txBody>
                  <a:tcPr marL="76440" marR="76440" marT="42052" marB="420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89955">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128X128</a:t>
                      </a:r>
                    </a:p>
                  </a:txBody>
                  <a:tcPr marL="76440" marR="76440" marT="42052" marB="420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interference</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0</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defRPr/>
                      </a:pPr>
                      <a:r>
                        <a:rPr kumimoji="0" lang="en-CA" sz="3000" b="0" i="0" u="none" strike="noStrike" cap="none" normalizeH="0" baseline="0" dirty="0">
                          <a:ln>
                            <a:noFill/>
                          </a:ln>
                          <a:solidFill>
                            <a:schemeClr val="tx1"/>
                          </a:solidFill>
                          <a:effectLst/>
                          <a:latin typeface="Arial" charset="0"/>
                          <a:cs typeface="Arial" charset="0"/>
                        </a:rPr>
                        <a:t>interference</a:t>
                      </a:r>
                    </a:p>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3000" b="0" i="0" u="none" strike="noStrike" cap="none" normalizeH="0" baseline="0" dirty="0">
                        <a:ln>
                          <a:noFill/>
                        </a:ln>
                        <a:solidFill>
                          <a:schemeClr val="tx1"/>
                        </a:solidFill>
                        <a:effectLst/>
                        <a:latin typeface="Arial" charset="0"/>
                        <a:cs typeface="Arial" charset="0"/>
                      </a:endParaRP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0</a:t>
                      </a:r>
                    </a:p>
                  </a:txBody>
                  <a:tcPr marL="76440" marR="76440" marT="42052" marB="420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1308">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Total </a:t>
                      </a:r>
                    </a:p>
                  </a:txBody>
                  <a:tcPr marL="76440" marR="76440" marT="42052" marB="4205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3000" b="0" i="0" u="none" strike="noStrike" cap="none" normalizeH="0" baseline="0" dirty="0">
                        <a:ln>
                          <a:noFill/>
                        </a:ln>
                        <a:solidFill>
                          <a:schemeClr val="tx1"/>
                        </a:solidFill>
                        <a:effectLst/>
                        <a:latin typeface="Arial" charset="0"/>
                        <a:cs typeface="Arial" charset="0"/>
                      </a:endParaRP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30</a:t>
                      </a: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CA" sz="3000" b="0" i="0" u="none" strike="noStrike" cap="none" normalizeH="0" baseline="0" dirty="0">
                        <a:ln>
                          <a:noFill/>
                        </a:ln>
                        <a:solidFill>
                          <a:schemeClr val="tx1"/>
                        </a:solidFill>
                        <a:effectLst/>
                        <a:latin typeface="Arial" charset="0"/>
                        <a:cs typeface="Arial" charset="0"/>
                      </a:endParaRPr>
                    </a:p>
                  </a:txBody>
                  <a:tcPr marL="76440" marR="76440" marT="42052" marB="4205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80695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CA" sz="3000" b="0" i="0" u="none" strike="noStrike" cap="none" normalizeH="0" baseline="0" dirty="0">
                          <a:ln>
                            <a:noFill/>
                          </a:ln>
                          <a:solidFill>
                            <a:schemeClr val="tx1"/>
                          </a:solidFill>
                          <a:effectLst/>
                          <a:latin typeface="Arial" charset="0"/>
                          <a:cs typeface="Arial" charset="0"/>
                        </a:rPr>
                        <a:t>70</a:t>
                      </a:r>
                    </a:p>
                  </a:txBody>
                  <a:tcPr marL="76440" marR="76440" marT="42052" marB="4205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133" name="Text Box 849">
            <a:extLst>
              <a:ext uri="{FF2B5EF4-FFF2-40B4-BE49-F238E27FC236}">
                <a16:creationId xmlns:a16="http://schemas.microsoft.com/office/drawing/2014/main" id="{7D8754C9-72E3-E0C9-D7C3-1A5E5F41B03E}"/>
              </a:ext>
            </a:extLst>
          </p:cNvPr>
          <p:cNvSpPr txBox="1">
            <a:spLocks noChangeArrowheads="1"/>
          </p:cNvSpPr>
          <p:nvPr/>
        </p:nvSpPr>
        <p:spPr bwMode="auto">
          <a:xfrm>
            <a:off x="11179175" y="21877338"/>
            <a:ext cx="10007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012" tIns="87006" rIns="174012" bIns="87006">
            <a:spAutoFit/>
          </a:bodyPr>
          <a:lstStyle>
            <a:lvl1pPr defTabSz="2003425" eaLnBrk="0" hangingPunct="0">
              <a:defRPr>
                <a:solidFill>
                  <a:schemeClr val="tx1"/>
                </a:solidFill>
                <a:latin typeface="Arial" panose="020B0604020202020204" pitchFamily="34" charset="0"/>
                <a:cs typeface="Arial" panose="020B0604020202020204" pitchFamily="34" charset="0"/>
              </a:defRPr>
            </a:lvl1pPr>
            <a:lvl2pPr marL="742950" indent="-285750" defTabSz="2003425" eaLnBrk="0" hangingPunct="0">
              <a:defRPr>
                <a:solidFill>
                  <a:schemeClr val="tx1"/>
                </a:solidFill>
                <a:latin typeface="Arial" panose="020B0604020202020204" pitchFamily="34" charset="0"/>
                <a:cs typeface="Arial" panose="020B0604020202020204" pitchFamily="34" charset="0"/>
              </a:defRPr>
            </a:lvl2pPr>
            <a:lvl3pPr marL="1143000" indent="-228600" defTabSz="2003425" eaLnBrk="0" hangingPunct="0">
              <a:defRPr>
                <a:solidFill>
                  <a:schemeClr val="tx1"/>
                </a:solidFill>
                <a:latin typeface="Arial" panose="020B0604020202020204" pitchFamily="34" charset="0"/>
                <a:cs typeface="Arial" panose="020B0604020202020204" pitchFamily="34" charset="0"/>
              </a:defRPr>
            </a:lvl3pPr>
            <a:lvl4pPr marL="1600200" indent="-228600" defTabSz="2003425" eaLnBrk="0" hangingPunct="0">
              <a:defRPr>
                <a:solidFill>
                  <a:schemeClr val="tx1"/>
                </a:solidFill>
                <a:latin typeface="Arial" panose="020B0604020202020204" pitchFamily="34" charset="0"/>
                <a:cs typeface="Arial" panose="020B0604020202020204" pitchFamily="34" charset="0"/>
              </a:defRPr>
            </a:lvl4pPr>
            <a:lvl5pPr marL="2057400" indent="-228600" defTabSz="2003425" eaLnBrk="0" hangingPunct="0">
              <a:defRPr>
                <a:solidFill>
                  <a:schemeClr val="tx1"/>
                </a:solidFill>
                <a:latin typeface="Arial" panose="020B0604020202020204" pitchFamily="34" charset="0"/>
                <a:cs typeface="Arial" panose="020B0604020202020204" pitchFamily="34" charset="0"/>
              </a:defRPr>
            </a:lvl5pPr>
            <a:lvl6pPr marL="25146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solidFill>
                  <a:srgbClr val="734D00"/>
                </a:solidFill>
                <a:latin typeface="Calibri" panose="020F0502020204030204" pitchFamily="34" charset="0"/>
              </a:rPr>
              <a:t>Table 1. </a:t>
            </a:r>
            <a:r>
              <a:rPr lang="en-US" altLang="en-US" sz="2800" b="1">
                <a:latin typeface="Calibri" panose="020F0502020204030204" pitchFamily="34" charset="0"/>
              </a:rPr>
              <a:t>Patient MW</a:t>
            </a:r>
            <a:endParaRPr lang="en-US" altLang="en-US" sz="2800" b="1">
              <a:solidFill>
                <a:srgbClr val="4D3300"/>
              </a:solidFill>
              <a:latin typeface="Calibri" panose="020F0502020204030204" pitchFamily="34" charset="0"/>
            </a:endParaRPr>
          </a:p>
        </p:txBody>
      </p:sp>
      <p:sp>
        <p:nvSpPr>
          <p:cNvPr id="56" name="TextBox 55">
            <a:extLst>
              <a:ext uri="{FF2B5EF4-FFF2-40B4-BE49-F238E27FC236}">
                <a16:creationId xmlns:a16="http://schemas.microsoft.com/office/drawing/2014/main" id="{0ED71257-DE11-9478-96A8-3B2CA15420EB}"/>
              </a:ext>
            </a:extLst>
          </p:cNvPr>
          <p:cNvSpPr txBox="1"/>
          <p:nvPr/>
        </p:nvSpPr>
        <p:spPr>
          <a:xfrm>
            <a:off x="13604875" y="6318250"/>
            <a:ext cx="4356100" cy="727075"/>
          </a:xfrm>
          <a:prstGeom prst="rect">
            <a:avLst/>
          </a:prstGeom>
          <a:noFill/>
        </p:spPr>
        <p:txBody>
          <a:bodyPr lIns="79443" tIns="39722" rIns="79443" bIns="39722">
            <a:spAutoFit/>
          </a:bodyPr>
          <a:lstStyle/>
          <a:p>
            <a:pPr algn="ctr">
              <a:defRPr/>
            </a:pPr>
            <a:r>
              <a:rPr lang="en-US" sz="4200" b="1" dirty="0">
                <a:solidFill>
                  <a:schemeClr val="bg1">
                    <a:lumMod val="40000"/>
                    <a:lumOff val="60000"/>
                  </a:schemeClr>
                </a:solidFill>
                <a:latin typeface="Calibri"/>
                <a:cs typeface="Calibri"/>
              </a:rPr>
              <a:t>Procedure</a:t>
            </a:r>
            <a:endParaRPr lang="en-US" sz="4200" dirty="0">
              <a:solidFill>
                <a:schemeClr val="bg1">
                  <a:lumMod val="40000"/>
                  <a:lumOff val="60000"/>
                </a:schemeClr>
              </a:solidFill>
              <a:latin typeface="Arial Black" pitchFamily="59" charset="0"/>
              <a:cs typeface="+mn-cs"/>
            </a:endParaRPr>
          </a:p>
        </p:txBody>
      </p:sp>
      <p:pic>
        <p:nvPicPr>
          <p:cNvPr id="2135" name="Picture 109">
            <a:extLst>
              <a:ext uri="{FF2B5EF4-FFF2-40B4-BE49-F238E27FC236}">
                <a16:creationId xmlns:a16="http://schemas.microsoft.com/office/drawing/2014/main" id="{422121D5-AEEA-69EF-5AD1-E84455D9EA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77700" y="18465800"/>
            <a:ext cx="8061325"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36" name="Text Box 849">
            <a:extLst>
              <a:ext uri="{FF2B5EF4-FFF2-40B4-BE49-F238E27FC236}">
                <a16:creationId xmlns:a16="http://schemas.microsoft.com/office/drawing/2014/main" id="{78DC4D00-666F-3E56-14B4-219DAABAC745}"/>
              </a:ext>
            </a:extLst>
          </p:cNvPr>
          <p:cNvSpPr txBox="1">
            <a:spLocks noChangeArrowheads="1"/>
          </p:cNvSpPr>
          <p:nvPr/>
        </p:nvSpPr>
        <p:spPr bwMode="auto">
          <a:xfrm>
            <a:off x="11125200" y="17594263"/>
            <a:ext cx="99647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4012" tIns="87006" rIns="174012" bIns="87006">
            <a:spAutoFit/>
          </a:bodyPr>
          <a:lstStyle>
            <a:lvl1pPr defTabSz="2003425" eaLnBrk="0" hangingPunct="0">
              <a:defRPr>
                <a:solidFill>
                  <a:schemeClr val="tx1"/>
                </a:solidFill>
                <a:latin typeface="Arial" panose="020B0604020202020204" pitchFamily="34" charset="0"/>
                <a:cs typeface="Arial" panose="020B0604020202020204" pitchFamily="34" charset="0"/>
              </a:defRPr>
            </a:lvl1pPr>
            <a:lvl2pPr marL="742950" indent="-285750" defTabSz="2003425" eaLnBrk="0" hangingPunct="0">
              <a:defRPr>
                <a:solidFill>
                  <a:schemeClr val="tx1"/>
                </a:solidFill>
                <a:latin typeface="Arial" panose="020B0604020202020204" pitchFamily="34" charset="0"/>
                <a:cs typeface="Arial" panose="020B0604020202020204" pitchFamily="34" charset="0"/>
              </a:defRPr>
            </a:lvl2pPr>
            <a:lvl3pPr marL="1143000" indent="-228600" defTabSz="2003425" eaLnBrk="0" hangingPunct="0">
              <a:defRPr>
                <a:solidFill>
                  <a:schemeClr val="tx1"/>
                </a:solidFill>
                <a:latin typeface="Arial" panose="020B0604020202020204" pitchFamily="34" charset="0"/>
                <a:cs typeface="Arial" panose="020B0604020202020204" pitchFamily="34" charset="0"/>
              </a:defRPr>
            </a:lvl3pPr>
            <a:lvl4pPr marL="1600200" indent="-228600" defTabSz="2003425" eaLnBrk="0" hangingPunct="0">
              <a:defRPr>
                <a:solidFill>
                  <a:schemeClr val="tx1"/>
                </a:solidFill>
                <a:latin typeface="Arial" panose="020B0604020202020204" pitchFamily="34" charset="0"/>
                <a:cs typeface="Arial" panose="020B0604020202020204" pitchFamily="34" charset="0"/>
              </a:defRPr>
            </a:lvl4pPr>
            <a:lvl5pPr marL="2057400" indent="-228600" defTabSz="2003425" eaLnBrk="0" hangingPunct="0">
              <a:defRPr>
                <a:solidFill>
                  <a:schemeClr val="tx1"/>
                </a:solidFill>
                <a:latin typeface="Arial" panose="020B0604020202020204" pitchFamily="34" charset="0"/>
                <a:cs typeface="Arial" panose="020B0604020202020204" pitchFamily="34" charset="0"/>
              </a:defRPr>
            </a:lvl5pPr>
            <a:lvl6pPr marL="25146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20034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latin typeface="Calibri" panose="020F0502020204030204" pitchFamily="34" charset="0"/>
              </a:rPr>
              <a:t>Figure 1. Target presented </a:t>
            </a:r>
          </a:p>
        </p:txBody>
      </p:sp>
      <p:sp>
        <p:nvSpPr>
          <p:cNvPr id="2137" name="Rectangle 2">
            <a:extLst>
              <a:ext uri="{FF2B5EF4-FFF2-40B4-BE49-F238E27FC236}">
                <a16:creationId xmlns:a16="http://schemas.microsoft.com/office/drawing/2014/main" id="{7CD62E25-332E-73CA-37A9-3FBC88B67112}"/>
              </a:ext>
            </a:extLst>
          </p:cNvPr>
          <p:cNvSpPr>
            <a:spLocks noChangeArrowheads="1"/>
          </p:cNvSpPr>
          <p:nvPr/>
        </p:nvSpPr>
        <p:spPr bwMode="auto">
          <a:xfrm>
            <a:off x="715963" y="8120063"/>
            <a:ext cx="9764712" cy="1052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43" tIns="39722" rIns="79443" bIns="39722">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CA" altLang="en-US" sz="2400" b="1">
                <a:latin typeface="Calibri" panose="020F0502020204030204" pitchFamily="34" charset="0"/>
              </a:rPr>
              <a:t>Background and Aims: The study was conducted to determine whether visual cortex activity in patients diagnosed with Post Trauma Vision Syndrome (PTVS), particularly eye-to-brain signal strength and delay, can be improved through vision therapy. Brain injuries in PTVS patients affect the propagation of electrical signals from the optic nerves to the visual cortex, which can disrupt normal binocular vision.</a:t>
            </a:r>
            <a:r>
              <a:rPr lang="en-CA" altLang="en-US" sz="2400" b="1">
                <a:solidFill>
                  <a:srgbClr val="FF0000"/>
                </a:solidFill>
                <a:latin typeface="Calibri" panose="020F0502020204030204" pitchFamily="34" charset="0"/>
              </a:rPr>
              <a:t>  </a:t>
            </a:r>
            <a:r>
              <a:rPr lang="en-CA" altLang="en-US" sz="2400" b="1">
                <a:latin typeface="Calibri" panose="020F0502020204030204" pitchFamily="34" charset="0"/>
              </a:rPr>
              <a:t>Normally, the brain combines both eye signals, recorded by a Visual Evoked Potential (VEP) instrument, in ‘summation’, producing a higher amplitude than each eye individually. However, PTVS can cause ‘suppression’ or ‘interference’, where the combined signal is actually equal or lower than the signal coming from strongest eye signal. PTVS can also introduce delays in eye-to-brain signals.</a:t>
            </a:r>
          </a:p>
          <a:p>
            <a:pPr algn="just" eaLnBrk="1" hangingPunct="1">
              <a:spcBef>
                <a:spcPts val="1038"/>
              </a:spcBef>
            </a:pPr>
            <a:r>
              <a:rPr lang="en-CA" altLang="en-US" sz="2400" b="1">
                <a:solidFill>
                  <a:srgbClr val="000000"/>
                </a:solidFill>
                <a:latin typeface="Calibri" panose="020F0502020204030204" pitchFamily="34" charset="0"/>
              </a:rPr>
              <a:t>Methods: The study measured patterns of VEP signals when presented with five sizes of targets, 100% contrast, and taking monocular and binocular measures. Eight patients were going through vision therapy and ten did not do VT. Retest measures were done for twenty and forty week intervals. The presence of interference in binocular measurement with no delays assumed to serve as objective indicators for BV (binocular vision) dysfunction. Any interference was considered to be at some level of BV dysfunction, causing levels to be 20% to 80% in both groups initially.</a:t>
            </a:r>
            <a:r>
              <a:rPr lang="en-CA" altLang="en-US" sz="3500" b="1">
                <a:solidFill>
                  <a:srgbClr val="000000"/>
                </a:solidFill>
                <a:latin typeface="Calibri" panose="020F0502020204030204" pitchFamily="34" charset="0"/>
              </a:rPr>
              <a:t> </a:t>
            </a:r>
            <a:r>
              <a:rPr lang="en-CA" altLang="en-US" sz="2400" b="1">
                <a:solidFill>
                  <a:srgbClr val="000000"/>
                </a:solidFill>
                <a:latin typeface="Calibri" panose="020F0502020204030204" pitchFamily="34" charset="0"/>
              </a:rPr>
              <a:t>Results: In terms of signal summation amplitude, a comparison between the therapy and control results after 40 weeks showed improved summation in 90% of Therapy subjects (P=0.00941vs) and no significant improvement in Control subjects (P=0.78). Of the subjects in the Therapy Group that experienced signal delay, 64% showed improvement in this delay (</a:t>
            </a:r>
            <a:r>
              <a:rPr lang="en-CA" altLang="en-US" sz="2400" b="1">
                <a:latin typeface="Calibri" panose="020F0502020204030204" pitchFamily="34" charset="0"/>
              </a:rPr>
              <a:t>P=0.014)</a:t>
            </a:r>
            <a:r>
              <a:rPr lang="en-CA" altLang="en-US" sz="3500" b="1">
                <a:solidFill>
                  <a:srgbClr val="000000"/>
                </a:solidFill>
                <a:latin typeface="Calibri" panose="020F0502020204030204" pitchFamily="34" charset="0"/>
              </a:rPr>
              <a:t>. </a:t>
            </a:r>
            <a:r>
              <a:rPr lang="en-CA" altLang="en-US" sz="2400" b="1">
                <a:solidFill>
                  <a:srgbClr val="000000"/>
                </a:solidFill>
                <a:latin typeface="Calibri" panose="020F0502020204030204" pitchFamily="34" charset="0"/>
              </a:rPr>
              <a:t>This compared favourably to the Control Group P, which showed improvement in only 10% of subjects that experienced delay.</a:t>
            </a:r>
            <a:endParaRPr lang="en-CA" altLang="en-US" sz="2400"/>
          </a:p>
        </p:txBody>
      </p:sp>
      <p:sp>
        <p:nvSpPr>
          <p:cNvPr id="47" name="Rectangle 270">
            <a:extLst>
              <a:ext uri="{FF2B5EF4-FFF2-40B4-BE49-F238E27FC236}">
                <a16:creationId xmlns:a16="http://schemas.microsoft.com/office/drawing/2014/main" id="{A4521D86-4919-322B-8941-52C93E818024}"/>
              </a:ext>
            </a:extLst>
          </p:cNvPr>
          <p:cNvSpPr>
            <a:spLocks noChangeArrowheads="1"/>
          </p:cNvSpPr>
          <p:nvPr/>
        </p:nvSpPr>
        <p:spPr bwMode="auto">
          <a:xfrm>
            <a:off x="766763" y="21075650"/>
            <a:ext cx="9391650" cy="837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9443" tIns="39722" rIns="79443" bIns="39722">
            <a:spAutoFit/>
          </a:bodyPr>
          <a:lstStyle/>
          <a:p>
            <a:pPr algn="just">
              <a:defRPr/>
            </a:pPr>
            <a:r>
              <a:rPr lang="en-CA" sz="3500" b="1" dirty="0">
                <a:latin typeface="Calibri" pitchFamily="34" charset="0"/>
                <a:cs typeface="Arial" charset="0"/>
              </a:rPr>
              <a:t> </a:t>
            </a:r>
            <a:r>
              <a:rPr lang="en-CA" sz="2800" b="1" dirty="0">
                <a:solidFill>
                  <a:srgbClr val="000000"/>
                </a:solidFill>
                <a:latin typeface="Calibri" pitchFamily="34" charset="0"/>
                <a:cs typeface="Arial" charset="0"/>
              </a:rPr>
              <a:t>The study was conducted to determine whether visual cortex activity in patients diagnosed with Post Trauma Vision Syndrome (PTVS), particularly eye-to-brain signal strength and delay, can be improved through vision therapy. Brain injuries in PTVS patients affect the propagation of electrical signals from the optic nerve to the visual cortex, which can disrupt normal binocular vision.  Normally, the brain combines both eye signals, recorded by a Visual Evoked Potential (VEP) instrument, in </a:t>
            </a:r>
            <a:r>
              <a:rPr lang="en-CA" altLang="en-US" sz="2800" b="1" dirty="0">
                <a:solidFill>
                  <a:srgbClr val="000000"/>
                </a:solidFill>
                <a:latin typeface="Calibri" pitchFamily="34" charset="0"/>
                <a:cs typeface="Arial" charset="0"/>
              </a:rPr>
              <a:t>‘</a:t>
            </a:r>
            <a:r>
              <a:rPr lang="en-CA" sz="2800" b="1" dirty="0">
                <a:solidFill>
                  <a:srgbClr val="000000"/>
                </a:solidFill>
                <a:latin typeface="Calibri" pitchFamily="34" charset="0"/>
                <a:cs typeface="Arial" charset="0"/>
              </a:rPr>
              <a:t>summation</a:t>
            </a:r>
            <a:r>
              <a:rPr lang="en-CA" altLang="en-US" sz="2800" b="1" dirty="0">
                <a:solidFill>
                  <a:srgbClr val="000000"/>
                </a:solidFill>
                <a:latin typeface="Calibri" pitchFamily="34" charset="0"/>
                <a:cs typeface="Arial" charset="0"/>
              </a:rPr>
              <a:t>’</a:t>
            </a:r>
            <a:r>
              <a:rPr lang="en-CA" sz="2800" b="1" dirty="0">
                <a:solidFill>
                  <a:srgbClr val="000000"/>
                </a:solidFill>
                <a:latin typeface="Calibri" pitchFamily="34" charset="0"/>
                <a:cs typeface="Arial" charset="0"/>
              </a:rPr>
              <a:t>, producing a higher amplitude than each eye individually. However, PTVS or BV dysfunction can cause </a:t>
            </a:r>
            <a:r>
              <a:rPr lang="en-CA" altLang="en-US" sz="2800" b="1" dirty="0">
                <a:solidFill>
                  <a:srgbClr val="000000"/>
                </a:solidFill>
                <a:latin typeface="Calibri" pitchFamily="34" charset="0"/>
                <a:cs typeface="Arial" charset="0"/>
              </a:rPr>
              <a:t>‘</a:t>
            </a:r>
            <a:r>
              <a:rPr lang="en-CA" sz="2800" b="1" dirty="0">
                <a:solidFill>
                  <a:srgbClr val="000000"/>
                </a:solidFill>
                <a:latin typeface="Calibri" pitchFamily="34" charset="0"/>
                <a:cs typeface="Arial" charset="0"/>
              </a:rPr>
              <a:t>suppression</a:t>
            </a:r>
            <a:r>
              <a:rPr lang="en-CA" altLang="en-US" sz="2800" b="1" dirty="0">
                <a:solidFill>
                  <a:srgbClr val="000000"/>
                </a:solidFill>
                <a:latin typeface="Calibri" pitchFamily="34" charset="0"/>
                <a:cs typeface="Arial" charset="0"/>
              </a:rPr>
              <a:t>’</a:t>
            </a:r>
            <a:r>
              <a:rPr lang="en-CA" sz="2800" b="1" dirty="0">
                <a:solidFill>
                  <a:srgbClr val="000000"/>
                </a:solidFill>
                <a:latin typeface="Calibri" pitchFamily="34" charset="0"/>
                <a:cs typeface="Arial" charset="0"/>
              </a:rPr>
              <a:t> or </a:t>
            </a:r>
            <a:r>
              <a:rPr lang="en-CA" altLang="en-US" sz="2800" b="1" dirty="0">
                <a:solidFill>
                  <a:srgbClr val="000000"/>
                </a:solidFill>
                <a:latin typeface="Calibri" pitchFamily="34" charset="0"/>
                <a:cs typeface="Arial" charset="0"/>
              </a:rPr>
              <a:t>‘</a:t>
            </a:r>
            <a:r>
              <a:rPr lang="en-CA" sz="2800" b="1" dirty="0">
                <a:solidFill>
                  <a:srgbClr val="000000"/>
                </a:solidFill>
                <a:latin typeface="Calibri" pitchFamily="34" charset="0"/>
                <a:cs typeface="Arial" charset="0"/>
              </a:rPr>
              <a:t>interference</a:t>
            </a:r>
            <a:r>
              <a:rPr lang="en-CA" altLang="en-US" sz="2800" b="1" dirty="0">
                <a:solidFill>
                  <a:srgbClr val="000000"/>
                </a:solidFill>
                <a:latin typeface="Calibri" pitchFamily="34" charset="0"/>
                <a:cs typeface="Arial" charset="0"/>
              </a:rPr>
              <a:t>’</a:t>
            </a:r>
            <a:r>
              <a:rPr lang="en-CA" sz="2800" b="1" dirty="0">
                <a:solidFill>
                  <a:srgbClr val="000000"/>
                </a:solidFill>
                <a:latin typeface="Calibri" pitchFamily="34" charset="0"/>
                <a:cs typeface="Arial" charset="0"/>
              </a:rPr>
              <a:t>, where the combined signal is actually equal or lower than the signal coming from strongest eye signal. PTVS can also introduce delays in eye-to-brain signals.</a:t>
            </a:r>
          </a:p>
          <a:p>
            <a:pPr algn="just">
              <a:defRPr/>
            </a:pPr>
            <a:r>
              <a:rPr lang="en-CA" sz="2800" b="1" dirty="0">
                <a:solidFill>
                  <a:srgbClr val="000000"/>
                </a:solidFill>
                <a:latin typeface="Calibri" pitchFamily="34" charset="0"/>
                <a:cs typeface="Arial" charset="0"/>
              </a:rPr>
              <a:t>The study was conducted to measure  the effect of vision therapy and whether  VEP can be used to measure the improved binocularity  with treatment in this population. The study also measures whether signal function can be improved without vision therapy.</a:t>
            </a:r>
          </a:p>
        </p:txBody>
      </p:sp>
      <p:sp>
        <p:nvSpPr>
          <p:cNvPr id="2139" name="TextBox 4">
            <a:extLst>
              <a:ext uri="{FF2B5EF4-FFF2-40B4-BE49-F238E27FC236}">
                <a16:creationId xmlns:a16="http://schemas.microsoft.com/office/drawing/2014/main" id="{0748C1F0-EBE0-E8AD-B9D0-6C22DA417F27}"/>
              </a:ext>
            </a:extLst>
          </p:cNvPr>
          <p:cNvSpPr txBox="1">
            <a:spLocks noChangeArrowheads="1"/>
          </p:cNvSpPr>
          <p:nvPr/>
        </p:nvSpPr>
        <p:spPr bwMode="auto">
          <a:xfrm>
            <a:off x="11477625" y="8077200"/>
            <a:ext cx="9332913" cy="917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43" tIns="39722" rIns="79443" bIns="39722">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100" b="1">
                <a:latin typeface="Calibri" panose="020F0502020204030204" pitchFamily="34" charset="0"/>
                <a:ea typeface="ＭＳ Ｐゴシック" panose="020B0600070205080204" pitchFamily="34" charset="-128"/>
              </a:rPr>
              <a:t>	</a:t>
            </a:r>
            <a:r>
              <a:rPr lang="en-CA" altLang="en-US" sz="2800" b="1">
                <a:solidFill>
                  <a:srgbClr val="000000"/>
                </a:solidFill>
                <a:latin typeface="Calibri" panose="020F0502020204030204" pitchFamily="34" charset="0"/>
                <a:ea typeface="ＭＳ Ｐゴシック" panose="020B0600070205080204" pitchFamily="34" charset="-128"/>
              </a:rPr>
              <a:t> The study was done using  Diopsys VEP with  100% contrast  level. The study measured patterns of VEP signal when presented with five sizes of targets, 100% contrast, and taking monocular and binocular measures. Eight patients who completed at least two measures were going through vision therapy and ten did not do VT (control group). The control group was not able to do VT due to insurance related and financial reasons. Retest measures were done for twenty and forty week intervals. The presence of interference in binocular measurement with no delays assumed to serve as an objective indicator for BV (binocular vision) dysfunction. Any interference was considered to be at some level of BV dysfunction, causing levels to be 20% to 80% in both groups initially. The measured VEP values of monocular measures were compared to binocular measures. These were considered normal if interference were found to be a value of 0, suppression a value of 10 (equal binocular to monocular), and binocular summation a value of 20. All subjects had TBI at least 6 months prior to testing and still had visual symptoms </a:t>
            </a:r>
            <a:r>
              <a:rPr lang="en-CA" altLang="en-US" sz="2800" b="1">
                <a:latin typeface="Calibri" panose="020F0502020204030204" pitchFamily="34" charset="0"/>
                <a:ea typeface="ＭＳ Ｐゴシック" panose="020B0600070205080204" pitchFamily="34" charset="-128"/>
              </a:rPr>
              <a:t>at the time of the study.</a:t>
            </a:r>
          </a:p>
          <a:p>
            <a:pPr algn="just" eaLnBrk="1" hangingPunct="1"/>
            <a:r>
              <a:rPr lang="en-CA" altLang="en-US" sz="2800" b="1">
                <a:latin typeface="Calibri" panose="020F0502020204030204" pitchFamily="34" charset="0"/>
                <a:ea typeface="ＭＳ Ｐゴシック" panose="020B0600070205080204" pitchFamily="34" charset="-128"/>
              </a:rPr>
              <a:t>The study also analysed the signal conduction of both groups.</a:t>
            </a:r>
          </a:p>
        </p:txBody>
      </p:sp>
      <p:sp>
        <p:nvSpPr>
          <p:cNvPr id="2140" name="TextBox 4">
            <a:extLst>
              <a:ext uri="{FF2B5EF4-FFF2-40B4-BE49-F238E27FC236}">
                <a16:creationId xmlns:a16="http://schemas.microsoft.com/office/drawing/2014/main" id="{D1C76AF7-59D2-BAE6-6162-D05F29EDEFC5}"/>
              </a:ext>
            </a:extLst>
          </p:cNvPr>
          <p:cNvSpPr txBox="1">
            <a:spLocks noChangeArrowheads="1"/>
          </p:cNvSpPr>
          <p:nvPr/>
        </p:nvSpPr>
        <p:spPr bwMode="auto">
          <a:xfrm>
            <a:off x="21626513" y="8135938"/>
            <a:ext cx="9623425"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43" tIns="39722" rIns="79443" bIns="39722">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ts val="1038"/>
              </a:spcBef>
            </a:pPr>
            <a:r>
              <a:rPr lang="en-US" altLang="en-US" sz="3100" b="1">
                <a:latin typeface="Calibri" panose="020F0502020204030204" pitchFamily="34" charset="0"/>
                <a:ea typeface="ＭＳ Ｐゴシック" panose="020B0600070205080204" pitchFamily="34" charset="-128"/>
              </a:rPr>
              <a:t>	</a:t>
            </a:r>
            <a:r>
              <a:rPr lang="en-CA" altLang="en-US" sz="2800" b="1">
                <a:latin typeface="Calibri" panose="020F0502020204030204" pitchFamily="34" charset="0"/>
                <a:ea typeface="ＭＳ Ｐゴシック" panose="020B0600070205080204" pitchFamily="34" charset="-128"/>
              </a:rPr>
              <a:t>Results: In terms of signal summation amplitude, a comparison between the therapy and control results after 40 weeks showed improved summation in 90% of therapy subjects after therapy (P=0.00941vs) Fig2 and no significant improvement in Control subjects (P=0.78) Fig3. The improvement in summation reflects that increased binocularity exists for different sizes of targets.</a:t>
            </a:r>
          </a:p>
          <a:p>
            <a:pPr algn="just" eaLnBrk="1" hangingPunct="1">
              <a:spcBef>
                <a:spcPts val="1038"/>
              </a:spcBef>
            </a:pPr>
            <a:r>
              <a:rPr lang="en-CA" altLang="en-US" sz="2800" b="1">
                <a:latin typeface="Calibri" panose="020F0502020204030204" pitchFamily="34" charset="0"/>
                <a:ea typeface="ＭＳ Ｐゴシック" panose="020B0600070205080204" pitchFamily="34" charset="-128"/>
              </a:rPr>
              <a:t>     Of the subjects in the Therapy group that experienced signal delay, 64% showed improvement in this delay (P=0.014). This compared favourably to the Control group, which saw no significant improvement in signal delay.</a:t>
            </a:r>
            <a:endParaRPr lang="en-US" altLang="en-US" sz="2800">
              <a:latin typeface="Calibri" panose="020F0502020204030204" pitchFamily="34" charset="0"/>
              <a:ea typeface="ＭＳ Ｐゴシック" panose="020B0600070205080204" pitchFamily="34" charset="-128"/>
            </a:endParaRPr>
          </a:p>
        </p:txBody>
      </p:sp>
      <p:sp>
        <p:nvSpPr>
          <p:cNvPr id="2141" name="Rectangle 39">
            <a:extLst>
              <a:ext uri="{FF2B5EF4-FFF2-40B4-BE49-F238E27FC236}">
                <a16:creationId xmlns:a16="http://schemas.microsoft.com/office/drawing/2014/main" id="{CD7F2EC5-E8CA-BC29-310B-9FE6A94D6955}"/>
              </a:ext>
            </a:extLst>
          </p:cNvPr>
          <p:cNvSpPr>
            <a:spLocks noChangeArrowheads="1"/>
          </p:cNvSpPr>
          <p:nvPr/>
        </p:nvSpPr>
        <p:spPr bwMode="auto">
          <a:xfrm>
            <a:off x="32316738" y="8043863"/>
            <a:ext cx="9491662" cy="1132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43" tIns="39722" rIns="79443" bIns="39722">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b="1">
                <a:latin typeface="Calibri" panose="020F0502020204030204" pitchFamily="34" charset="0"/>
              </a:rPr>
              <a:t>In combat situations, retrospective studies have found that 74% of soldiers with PTSD have visual symptoms. This explains why many cases of significant TBI can lead to disturbances in visual functions. Convergence insufficiency was found in almost 40% of recent cases of soldiers with TBI. After 2-3 years, convergence insufficiency 42% in TBI patients and 39% in cerebrovascular accident patients. Motor dysfunction is found to be almost in 90% in TBI cases and 87% in CVA cases. </a:t>
            </a:r>
            <a:r>
              <a:rPr lang="en-US" altLang="en-US" sz="2800" b="1">
                <a:solidFill>
                  <a:srgbClr val="000000"/>
                </a:solidFill>
                <a:latin typeface="Calibri" panose="020F0502020204030204" pitchFamily="34" charset="0"/>
              </a:rPr>
              <a:t>The interference in signal between both eyes </a:t>
            </a:r>
            <a:r>
              <a:rPr lang="en-US" altLang="en-US" sz="2800" b="1">
                <a:solidFill>
                  <a:srgbClr val="FF0000"/>
                </a:solidFill>
                <a:latin typeface="Calibri" panose="020F0502020204030204" pitchFamily="34" charset="0"/>
              </a:rPr>
              <a:t>is </a:t>
            </a:r>
            <a:r>
              <a:rPr lang="en-US" altLang="en-US" sz="2800" b="1">
                <a:latin typeface="Calibri" panose="020F0502020204030204" pitchFamily="34" charset="0"/>
              </a:rPr>
              <a:t>found in cases of binocular dysfunction.  </a:t>
            </a:r>
          </a:p>
          <a:p>
            <a:pPr algn="just" eaLnBrk="1" hangingPunct="1"/>
            <a:r>
              <a:rPr lang="en-US" altLang="en-US" sz="2800" b="1">
                <a:latin typeface="Calibri" panose="020F0502020204030204" pitchFamily="34" charset="0"/>
              </a:rPr>
              <a:t>In a study involving 40 patients, the results of VT rehab showed improved visual symptoms in 90% of TBI patients and 100% of CVA patients. Improvement in the VEP binocular signal has been shown in previous studies to prove that bi-nasal patching and prisms can improve the binocular vision function in these conditions.  This study shows that VT can help TBI patients improve their binocularity which can be measured objectively and provide a new formula to measure these results. The use of VEP can help the objective measurement  of PTVS and can help follow the progress of therapy. The cost of VEP is very reasonable compared to other measures of  brain dysfunction such as SPECT scans or fMRI that provide similar functional measures. </a:t>
            </a:r>
            <a:r>
              <a:rPr lang="en-US" altLang="en-US" sz="3100" b="1">
                <a:latin typeface="Calibri" panose="020F0502020204030204" pitchFamily="34" charset="0"/>
              </a:rPr>
              <a:t> </a:t>
            </a:r>
            <a:r>
              <a:rPr lang="en-US" altLang="en-US" sz="2800" b="1">
                <a:latin typeface="Calibri" panose="020F0502020204030204" pitchFamily="34" charset="0"/>
              </a:rPr>
              <a:t>The use of VEP shows that VT improves signal conduction if there is an initial delay and provides evidence on the effect of VT in these conditions. </a:t>
            </a:r>
          </a:p>
        </p:txBody>
      </p:sp>
      <p:sp>
        <p:nvSpPr>
          <p:cNvPr id="2142" name="TextBox 5">
            <a:extLst>
              <a:ext uri="{FF2B5EF4-FFF2-40B4-BE49-F238E27FC236}">
                <a16:creationId xmlns:a16="http://schemas.microsoft.com/office/drawing/2014/main" id="{B558DC4D-A039-3ED4-32FD-4A5546179BB4}"/>
              </a:ext>
            </a:extLst>
          </p:cNvPr>
          <p:cNvSpPr txBox="1">
            <a:spLocks noChangeArrowheads="1"/>
          </p:cNvSpPr>
          <p:nvPr/>
        </p:nvSpPr>
        <p:spPr bwMode="auto">
          <a:xfrm>
            <a:off x="32153225" y="21051838"/>
            <a:ext cx="9923463"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43" tIns="39722" rIns="79443" bIns="39722">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38"/>
              </a:spcBef>
            </a:pPr>
            <a:r>
              <a:rPr lang="en-US" altLang="en-US" sz="3100" b="1">
                <a:latin typeface="Calibri" panose="020F0502020204030204" pitchFamily="34" charset="0"/>
                <a:ea typeface="ＭＳ Ｐゴシック" panose="020B0600070205080204" pitchFamily="34" charset="-128"/>
              </a:rPr>
              <a:t>	</a:t>
            </a:r>
            <a:r>
              <a:rPr lang="en-CA" altLang="en-US" sz="2800" b="1">
                <a:latin typeface="Calibri" panose="020F0502020204030204" pitchFamily="34" charset="0"/>
                <a:ea typeface="ＭＳ Ｐゴシック" panose="020B0600070205080204" pitchFamily="34" charset="-128"/>
              </a:rPr>
              <a:t>Conclusion: VEP can be used as an objective measure for PTVS BV dysfunction. VEP can also be used to measure progression of BV dysfunction improvement in TBI.  VT is a necessary treatment for the recovery of TBI patients with visual symptoms especially if symptoms is persistent after injury. </a:t>
            </a:r>
            <a:endParaRPr lang="en-US" altLang="en-US" sz="2800" b="1">
              <a:latin typeface="Calibri" panose="020F0502020204030204" pitchFamily="34" charset="0"/>
              <a:ea typeface="ＭＳ Ｐゴシック" panose="020B0600070205080204" pitchFamily="34" charset="-128"/>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50033</TotalTime>
  <Words>1051</Words>
  <Application>Microsoft Office PowerPoint</Application>
  <PresentationFormat>Custom</PresentationFormat>
  <Paragraphs>63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IMTS-Ohio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 Sattler</dc:creator>
  <cp:lastModifiedBy>Mohamed Higazy</cp:lastModifiedBy>
  <cp:revision>153</cp:revision>
  <cp:lastPrinted>2013-10-01T15:33:44Z</cp:lastPrinted>
  <dcterms:created xsi:type="dcterms:W3CDTF">2009-08-10T20:12:23Z</dcterms:created>
  <dcterms:modified xsi:type="dcterms:W3CDTF">2024-06-02T16:09:17Z</dcterms:modified>
</cp:coreProperties>
</file>